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2" r:id="rId4"/>
    <p:sldId id="259" r:id="rId5"/>
    <p:sldId id="263" r:id="rId6"/>
    <p:sldId id="260" r:id="rId7"/>
    <p:sldId id="270" r:id="rId8"/>
    <p:sldId id="271" r:id="rId9"/>
    <p:sldId id="265" r:id="rId10"/>
    <p:sldId id="266" r:id="rId11"/>
    <p:sldId id="268" r:id="rId12"/>
    <p:sldId id="267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00B0F0"/>
    <a:srgbClr val="504530"/>
    <a:srgbClr val="FFC7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46F890A9-2807-4EBB-B81D-B2AA78EC7F39}" styleName="Dark Style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58" autoAdjust="0"/>
    <p:restoredTop sz="94660"/>
  </p:normalViewPr>
  <p:slideViewPr>
    <p:cSldViewPr snapToGrid="0">
      <p:cViewPr>
        <p:scale>
          <a:sx n="66" d="100"/>
          <a:sy n="66" d="100"/>
        </p:scale>
        <p:origin x="654" y="11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156E5-BDA2-4239-B061-6F990179416F}" type="datetimeFigureOut">
              <a:rPr lang="en-CA" smtClean="0"/>
              <a:t>2017-03-28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DAFAD-FEEB-4A16-A312-049FE678B8C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5510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156E5-BDA2-4239-B061-6F990179416F}" type="datetimeFigureOut">
              <a:rPr lang="en-CA" smtClean="0"/>
              <a:t>2017-03-28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DAFAD-FEEB-4A16-A312-049FE678B8C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8191633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156E5-BDA2-4239-B061-6F990179416F}" type="datetimeFigureOut">
              <a:rPr lang="en-CA" smtClean="0"/>
              <a:t>2017-03-28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DAFAD-FEEB-4A16-A312-049FE678B8C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9948360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156E5-BDA2-4239-B061-6F990179416F}" type="datetimeFigureOut">
              <a:rPr lang="en-CA" smtClean="0"/>
              <a:t>2017-03-28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DAFAD-FEEB-4A16-A312-049FE678B8C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5619261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156E5-BDA2-4239-B061-6F990179416F}" type="datetimeFigureOut">
              <a:rPr lang="en-CA" smtClean="0"/>
              <a:t>2017-03-28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DAFAD-FEEB-4A16-A312-049FE678B8C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978770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156E5-BDA2-4239-B061-6F990179416F}" type="datetimeFigureOut">
              <a:rPr lang="en-CA" smtClean="0"/>
              <a:t>2017-03-28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DAFAD-FEEB-4A16-A312-049FE678B8C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3199361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156E5-BDA2-4239-B061-6F990179416F}" type="datetimeFigureOut">
              <a:rPr lang="en-CA" smtClean="0"/>
              <a:t>2017-03-28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DAFAD-FEEB-4A16-A312-049FE678B8C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5632491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156E5-BDA2-4239-B061-6F990179416F}" type="datetimeFigureOut">
              <a:rPr lang="en-CA" smtClean="0"/>
              <a:t>2017-03-28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DAFAD-FEEB-4A16-A312-049FE678B8C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6525265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156E5-BDA2-4239-B061-6F990179416F}" type="datetimeFigureOut">
              <a:rPr lang="en-CA" smtClean="0"/>
              <a:t>2017-03-28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DAFAD-FEEB-4A16-A312-049FE678B8C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0408106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156E5-BDA2-4239-B061-6F990179416F}" type="datetimeFigureOut">
              <a:rPr lang="en-CA" smtClean="0"/>
              <a:t>2017-03-28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DAFAD-FEEB-4A16-A312-049FE678B8C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4352402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156E5-BDA2-4239-B061-6F990179416F}" type="datetimeFigureOut">
              <a:rPr lang="en-CA" smtClean="0"/>
              <a:t>2017-03-28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5DAFAD-FEEB-4A16-A312-049FE678B8C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6604803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B156E5-BDA2-4239-B061-6F990179416F}" type="datetimeFigureOut">
              <a:rPr lang="en-CA" smtClean="0"/>
              <a:t>2017-03-28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5DAFAD-FEEB-4A16-A312-049FE678B8C3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8823584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66850" y="2170113"/>
            <a:ext cx="9144000" cy="2387600"/>
          </a:xfrm>
        </p:spPr>
        <p:txBody>
          <a:bodyPr/>
          <a:lstStyle/>
          <a:p>
            <a:r>
              <a:rPr lang="en-CA" dirty="0">
                <a:latin typeface="Arial Black" panose="020B0A04020102020204" pitchFamily="34" charset="0"/>
              </a:rPr>
              <a:t>Enzymes: </a:t>
            </a:r>
            <a:r>
              <a:rPr lang="en-CA" dirty="0" smtClean="0">
                <a:latin typeface="Arial Black" panose="020B0A04020102020204" pitchFamily="34" charset="0"/>
              </a:rPr>
              <a:t>“Tiny robots”?</a:t>
            </a:r>
            <a:endParaRPr lang="en-CA" dirty="0">
              <a:latin typeface="Arial Black" panose="020B0A040201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" y="5554133"/>
            <a:ext cx="3860800" cy="1282172"/>
          </a:xfrm>
        </p:spPr>
        <p:txBody>
          <a:bodyPr>
            <a:normAutofit lnSpcReduction="10000"/>
          </a:bodyPr>
          <a:lstStyle/>
          <a:p>
            <a:pPr algn="l"/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Thomas Hansen</a:t>
            </a:r>
          </a:p>
          <a:p>
            <a:pPr algn="l"/>
            <a:r>
              <a:rPr lang="en-CA" dirty="0" err="1">
                <a:latin typeface="Arial" panose="020B0604020202020204" pitchFamily="34" charset="0"/>
                <a:cs typeface="Arial" panose="020B0604020202020204" pitchFamily="34" charset="0"/>
              </a:rPr>
              <a:t>Colegio</a:t>
            </a:r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 Colombo Brit</a:t>
            </a:r>
            <a:r>
              <a:rPr lang="es-CO" dirty="0" err="1">
                <a:latin typeface="Arial" panose="020B0604020202020204" pitchFamily="34" charset="0"/>
                <a:cs typeface="Arial" panose="020B0604020202020204" pitchFamily="34" charset="0"/>
              </a:rPr>
              <a:t>ánico</a:t>
            </a:r>
            <a:endParaRPr lang="en-CA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/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March 2017</a:t>
            </a:r>
          </a:p>
        </p:txBody>
      </p:sp>
      <p:pic>
        <p:nvPicPr>
          <p:cNvPr id="1026" name="Picture 2" descr="nameplat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43028" y="198254"/>
            <a:ext cx="2145771" cy="8320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80094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/>
        </p:nvGrpSpPr>
        <p:grpSpPr>
          <a:xfrm rot="2494010">
            <a:off x="1962957" y="5578323"/>
            <a:ext cx="856736" cy="1019272"/>
            <a:chOff x="4020064" y="4995071"/>
            <a:chExt cx="1108863" cy="1319232"/>
          </a:xfrm>
        </p:grpSpPr>
        <p:sp>
          <p:nvSpPr>
            <p:cNvPr id="6" name="Trapezoid 5"/>
            <p:cNvSpPr/>
            <p:nvPr/>
          </p:nvSpPr>
          <p:spPr>
            <a:xfrm rot="10800000">
              <a:off x="4020064" y="5007429"/>
              <a:ext cx="1108863" cy="1306874"/>
            </a:xfrm>
            <a:prstGeom prst="trapezoid">
              <a:avLst>
                <a:gd name="adj" fmla="val 33446"/>
              </a:avLst>
            </a:pr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cxnSp>
          <p:nvCxnSpPr>
            <p:cNvPr id="7" name="Straight Connector 6"/>
            <p:cNvCxnSpPr>
              <a:cxnSpLocks/>
            </p:cNvCxnSpPr>
            <p:nvPr/>
          </p:nvCxnSpPr>
          <p:spPr>
            <a:xfrm>
              <a:off x="4296228" y="5007429"/>
              <a:ext cx="101601" cy="815743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>
              <a:cxnSpLocks/>
            </p:cNvCxnSpPr>
            <p:nvPr/>
          </p:nvCxnSpPr>
          <p:spPr>
            <a:xfrm>
              <a:off x="4574495" y="4995071"/>
              <a:ext cx="0" cy="828101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>
              <a:cxnSpLocks/>
            </p:cNvCxnSpPr>
            <p:nvPr/>
          </p:nvCxnSpPr>
          <p:spPr>
            <a:xfrm>
              <a:off x="4412344" y="5258488"/>
              <a:ext cx="133123" cy="919106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>
              <a:cxnSpLocks/>
            </p:cNvCxnSpPr>
            <p:nvPr/>
          </p:nvCxnSpPr>
          <p:spPr>
            <a:xfrm flipH="1">
              <a:off x="4732196" y="5115110"/>
              <a:ext cx="190953" cy="803582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" name="Chord 21"/>
          <p:cNvSpPr/>
          <p:nvPr/>
        </p:nvSpPr>
        <p:spPr>
          <a:xfrm rot="20859832">
            <a:off x="5004241" y="5392144"/>
            <a:ext cx="1117255" cy="1157151"/>
          </a:xfrm>
          <a:prstGeom prst="chord">
            <a:avLst/>
          </a:prstGeom>
          <a:solidFill>
            <a:schemeClr val="accent2">
              <a:lumMod val="60000"/>
              <a:lumOff val="40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latin typeface="Arial Black" panose="020B0A04020102020204" pitchFamily="34" charset="0"/>
              </a:rPr>
              <a:t>Today’s experiment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838200" y="1407893"/>
            <a:ext cx="10515600" cy="2589005"/>
          </a:xfrm>
        </p:spPr>
        <p:txBody>
          <a:bodyPr>
            <a:normAutofit fontScale="92500"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In one mini-cup, place a piece of fresh (juicy and delicious) pineapple. In a second, place a piece of other fruit. Leave a third empty.</a:t>
            </a:r>
          </a:p>
          <a:p>
            <a:pPr marL="514350" indent="-514350">
              <a:buFont typeface="+mj-lt"/>
              <a:buAutoNum type="arabicPeriod"/>
            </a:pPr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Label your cups</a:t>
            </a:r>
          </a:p>
          <a:p>
            <a:pPr marL="514350" indent="-514350">
              <a:buFont typeface="+mj-lt"/>
              <a:buAutoNum type="arabicPeriod"/>
            </a:pPr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Add gelatin mixture to fill each cup to be approximately 3/4 full</a:t>
            </a:r>
          </a:p>
          <a:p>
            <a:pPr marL="514350" indent="-514350">
              <a:buFont typeface="+mj-lt"/>
              <a:buAutoNum type="arabicPeriod"/>
            </a:pPr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Place your cups on a tray to be put in the fridge</a:t>
            </a:r>
          </a:p>
        </p:txBody>
      </p:sp>
      <p:sp>
        <p:nvSpPr>
          <p:cNvPr id="3" name="Trapezoid 2"/>
          <p:cNvSpPr/>
          <p:nvPr/>
        </p:nvSpPr>
        <p:spPr>
          <a:xfrm rot="10800000">
            <a:off x="1309816" y="4151870"/>
            <a:ext cx="2075936" cy="2446638"/>
          </a:xfrm>
          <a:prstGeom prst="trapezoid">
            <a:avLst>
              <a:gd name="adj" fmla="val 19048"/>
            </a:avLst>
          </a:prstGeom>
          <a:solidFill>
            <a:srgbClr val="00B0F0">
              <a:alpha val="30196"/>
            </a:srgb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1" name="Trapezoid 20"/>
          <p:cNvSpPr/>
          <p:nvPr/>
        </p:nvSpPr>
        <p:spPr>
          <a:xfrm rot="10800000">
            <a:off x="4674973" y="4151870"/>
            <a:ext cx="2075936" cy="2446638"/>
          </a:xfrm>
          <a:prstGeom prst="trapezoid">
            <a:avLst>
              <a:gd name="adj" fmla="val 19048"/>
            </a:avLst>
          </a:prstGeom>
          <a:solidFill>
            <a:srgbClr val="00B0F0">
              <a:alpha val="30196"/>
            </a:srgb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3" name="Trapezoid 22"/>
          <p:cNvSpPr/>
          <p:nvPr/>
        </p:nvSpPr>
        <p:spPr>
          <a:xfrm rot="10800000">
            <a:off x="8261575" y="4151870"/>
            <a:ext cx="2075936" cy="2446638"/>
          </a:xfrm>
          <a:prstGeom prst="trapezoid">
            <a:avLst>
              <a:gd name="adj" fmla="val 19048"/>
            </a:avLst>
          </a:prstGeom>
          <a:solidFill>
            <a:srgbClr val="00B0F0">
              <a:alpha val="30196"/>
            </a:srgb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4" name="Trapezoid 23"/>
          <p:cNvSpPr/>
          <p:nvPr/>
        </p:nvSpPr>
        <p:spPr>
          <a:xfrm rot="10800000">
            <a:off x="1394648" y="4686301"/>
            <a:ext cx="1905001" cy="1912207"/>
          </a:xfrm>
          <a:prstGeom prst="trapezoid">
            <a:avLst>
              <a:gd name="adj" fmla="val 16639"/>
            </a:avLst>
          </a:prstGeom>
          <a:solidFill>
            <a:srgbClr val="FF0000">
              <a:alpha val="30196"/>
            </a:srgb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5" name="Trapezoid 24"/>
          <p:cNvSpPr/>
          <p:nvPr/>
        </p:nvSpPr>
        <p:spPr>
          <a:xfrm rot="10800000">
            <a:off x="4760439" y="4686300"/>
            <a:ext cx="1905001" cy="1912207"/>
          </a:xfrm>
          <a:prstGeom prst="trapezoid">
            <a:avLst>
              <a:gd name="adj" fmla="val 16639"/>
            </a:avLst>
          </a:prstGeom>
          <a:solidFill>
            <a:srgbClr val="FF0000">
              <a:alpha val="30196"/>
            </a:srgb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6" name="Trapezoid 25"/>
          <p:cNvSpPr/>
          <p:nvPr/>
        </p:nvSpPr>
        <p:spPr>
          <a:xfrm rot="10800000">
            <a:off x="8341581" y="4686301"/>
            <a:ext cx="1905001" cy="1912207"/>
          </a:xfrm>
          <a:prstGeom prst="trapezoid">
            <a:avLst>
              <a:gd name="adj" fmla="val 16639"/>
            </a:avLst>
          </a:prstGeom>
          <a:solidFill>
            <a:srgbClr val="FF0000">
              <a:alpha val="30196"/>
            </a:srgb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7210058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4" grpId="0" animBg="1"/>
      <p:bldP spid="25" grpId="0" animBg="1"/>
      <p:bldP spid="2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/>
        </p:nvGrpSpPr>
        <p:grpSpPr>
          <a:xfrm rot="2494010">
            <a:off x="1962957" y="5578323"/>
            <a:ext cx="856736" cy="1019272"/>
            <a:chOff x="4020064" y="4995071"/>
            <a:chExt cx="1108863" cy="1319232"/>
          </a:xfrm>
        </p:grpSpPr>
        <p:sp>
          <p:nvSpPr>
            <p:cNvPr id="6" name="Trapezoid 5"/>
            <p:cNvSpPr/>
            <p:nvPr/>
          </p:nvSpPr>
          <p:spPr>
            <a:xfrm rot="10800000">
              <a:off x="4020064" y="5007429"/>
              <a:ext cx="1108863" cy="1306874"/>
            </a:xfrm>
            <a:prstGeom prst="trapezoid">
              <a:avLst>
                <a:gd name="adj" fmla="val 33446"/>
              </a:avLst>
            </a:prstGeom>
            <a:solidFill>
              <a:srgbClr val="FFFF00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cxnSp>
          <p:nvCxnSpPr>
            <p:cNvPr id="7" name="Straight Connector 6"/>
            <p:cNvCxnSpPr>
              <a:cxnSpLocks/>
            </p:cNvCxnSpPr>
            <p:nvPr/>
          </p:nvCxnSpPr>
          <p:spPr>
            <a:xfrm>
              <a:off x="4296228" y="5007429"/>
              <a:ext cx="101601" cy="815743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>
              <a:cxnSpLocks/>
            </p:cNvCxnSpPr>
            <p:nvPr/>
          </p:nvCxnSpPr>
          <p:spPr>
            <a:xfrm>
              <a:off x="4574495" y="4995071"/>
              <a:ext cx="0" cy="828101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>
              <a:cxnSpLocks/>
            </p:cNvCxnSpPr>
            <p:nvPr/>
          </p:nvCxnSpPr>
          <p:spPr>
            <a:xfrm>
              <a:off x="4412344" y="5258488"/>
              <a:ext cx="133123" cy="919106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>
              <a:cxnSpLocks/>
            </p:cNvCxnSpPr>
            <p:nvPr/>
          </p:nvCxnSpPr>
          <p:spPr>
            <a:xfrm flipH="1">
              <a:off x="4732196" y="5115110"/>
              <a:ext cx="190953" cy="803582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" name="Chord 21"/>
          <p:cNvSpPr/>
          <p:nvPr/>
        </p:nvSpPr>
        <p:spPr>
          <a:xfrm rot="20859832">
            <a:off x="5004241" y="5392144"/>
            <a:ext cx="1117255" cy="1157151"/>
          </a:xfrm>
          <a:prstGeom prst="chord">
            <a:avLst/>
          </a:prstGeom>
          <a:solidFill>
            <a:schemeClr val="accent2">
              <a:lumMod val="60000"/>
              <a:lumOff val="40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>
                <a:latin typeface="Arial Black" panose="020B0A04020102020204" pitchFamily="34" charset="0"/>
              </a:rPr>
              <a:t>In your notebooks:</a:t>
            </a:r>
            <a:endParaRPr lang="en-CA" dirty="0">
              <a:latin typeface="Arial Black" panose="020B0A04020102020204" pitchFamily="34" charset="0"/>
            </a:endParaRP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838200" y="1407894"/>
            <a:ext cx="10515600" cy="246341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What are the controls?</a:t>
            </a:r>
          </a:p>
          <a:p>
            <a:pPr marL="0" indent="0">
              <a:buNone/>
            </a:pPr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What is your hypothesis? Why?</a:t>
            </a:r>
          </a:p>
          <a:p>
            <a:pPr marL="0" indent="0">
              <a:buNone/>
            </a:pPr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What would happen if we added saliva to one of the cups?</a:t>
            </a:r>
          </a:p>
          <a:p>
            <a:pPr marL="0" indent="0">
              <a:buNone/>
            </a:pPr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What would happen if we added pineapple to a cup with starch?</a:t>
            </a:r>
          </a:p>
        </p:txBody>
      </p:sp>
      <p:sp>
        <p:nvSpPr>
          <p:cNvPr id="3" name="Trapezoid 2"/>
          <p:cNvSpPr/>
          <p:nvPr/>
        </p:nvSpPr>
        <p:spPr>
          <a:xfrm rot="10800000">
            <a:off x="1309816" y="4151870"/>
            <a:ext cx="2075936" cy="2446638"/>
          </a:xfrm>
          <a:prstGeom prst="trapezoid">
            <a:avLst>
              <a:gd name="adj" fmla="val 19048"/>
            </a:avLst>
          </a:prstGeom>
          <a:solidFill>
            <a:srgbClr val="00B0F0">
              <a:alpha val="30196"/>
            </a:srgb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1" name="Trapezoid 20"/>
          <p:cNvSpPr/>
          <p:nvPr/>
        </p:nvSpPr>
        <p:spPr>
          <a:xfrm rot="10800000">
            <a:off x="4674973" y="4151870"/>
            <a:ext cx="2075936" cy="2446638"/>
          </a:xfrm>
          <a:prstGeom prst="trapezoid">
            <a:avLst>
              <a:gd name="adj" fmla="val 19048"/>
            </a:avLst>
          </a:prstGeom>
          <a:solidFill>
            <a:srgbClr val="00B0F0">
              <a:alpha val="30196"/>
            </a:srgb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3" name="Trapezoid 22"/>
          <p:cNvSpPr/>
          <p:nvPr/>
        </p:nvSpPr>
        <p:spPr>
          <a:xfrm rot="10800000">
            <a:off x="8261575" y="4151870"/>
            <a:ext cx="2075936" cy="2446638"/>
          </a:xfrm>
          <a:prstGeom prst="trapezoid">
            <a:avLst>
              <a:gd name="adj" fmla="val 19048"/>
            </a:avLst>
          </a:prstGeom>
          <a:solidFill>
            <a:srgbClr val="00B0F0">
              <a:alpha val="30196"/>
            </a:srgb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4" name="Trapezoid 23"/>
          <p:cNvSpPr/>
          <p:nvPr/>
        </p:nvSpPr>
        <p:spPr>
          <a:xfrm rot="10800000">
            <a:off x="1394648" y="4686301"/>
            <a:ext cx="1905001" cy="1912207"/>
          </a:xfrm>
          <a:prstGeom prst="trapezoid">
            <a:avLst>
              <a:gd name="adj" fmla="val 16639"/>
            </a:avLst>
          </a:prstGeom>
          <a:solidFill>
            <a:srgbClr val="FF0000">
              <a:alpha val="30196"/>
            </a:srgb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5" name="Trapezoid 24"/>
          <p:cNvSpPr/>
          <p:nvPr/>
        </p:nvSpPr>
        <p:spPr>
          <a:xfrm rot="10800000">
            <a:off x="4760439" y="4686300"/>
            <a:ext cx="1905001" cy="1912207"/>
          </a:xfrm>
          <a:prstGeom prst="trapezoid">
            <a:avLst>
              <a:gd name="adj" fmla="val 16639"/>
            </a:avLst>
          </a:prstGeom>
          <a:solidFill>
            <a:srgbClr val="FF0000">
              <a:alpha val="30196"/>
            </a:srgb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6" name="Trapezoid 25"/>
          <p:cNvSpPr/>
          <p:nvPr/>
        </p:nvSpPr>
        <p:spPr>
          <a:xfrm rot="10800000">
            <a:off x="8341581" y="4686301"/>
            <a:ext cx="1905001" cy="1912207"/>
          </a:xfrm>
          <a:prstGeom prst="trapezoid">
            <a:avLst>
              <a:gd name="adj" fmla="val 16639"/>
            </a:avLst>
          </a:prstGeom>
          <a:solidFill>
            <a:srgbClr val="FF0000">
              <a:alpha val="30196"/>
            </a:srgb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" name="TextBox 3"/>
          <p:cNvSpPr txBox="1"/>
          <p:nvPr/>
        </p:nvSpPr>
        <p:spPr>
          <a:xfrm>
            <a:off x="8540741" y="4900080"/>
            <a:ext cx="193216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3200" dirty="0" smtClean="0">
                <a:solidFill>
                  <a:schemeClr val="bg1"/>
                </a:solidFill>
              </a:rPr>
              <a:t>“Positive control”</a:t>
            </a:r>
            <a:endParaRPr lang="en-CA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6649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latin typeface="Arial Black" panose="020B0A04020102020204" pitchFamily="34" charset="0"/>
              </a:rPr>
              <a:t>Working together</a:t>
            </a:r>
          </a:p>
        </p:txBody>
      </p:sp>
      <p:grpSp>
        <p:nvGrpSpPr>
          <p:cNvPr id="15" name="Group 14"/>
          <p:cNvGrpSpPr/>
          <p:nvPr/>
        </p:nvGrpSpPr>
        <p:grpSpPr>
          <a:xfrm>
            <a:off x="7653299" y="5226584"/>
            <a:ext cx="1113514" cy="1312356"/>
            <a:chOff x="1309816" y="4151870"/>
            <a:chExt cx="2075936" cy="2446638"/>
          </a:xfrm>
        </p:grpSpPr>
        <p:grpSp>
          <p:nvGrpSpPr>
            <p:cNvPr id="20" name="Group 19"/>
            <p:cNvGrpSpPr/>
            <p:nvPr/>
          </p:nvGrpSpPr>
          <p:grpSpPr>
            <a:xfrm rot="2494010">
              <a:off x="1962957" y="5578323"/>
              <a:ext cx="856736" cy="1019272"/>
              <a:chOff x="4020064" y="4995071"/>
              <a:chExt cx="1108863" cy="1319232"/>
            </a:xfrm>
          </p:grpSpPr>
          <p:sp>
            <p:nvSpPr>
              <p:cNvPr id="6" name="Trapezoid 5"/>
              <p:cNvSpPr/>
              <p:nvPr/>
            </p:nvSpPr>
            <p:spPr>
              <a:xfrm rot="10800000">
                <a:off x="4020064" y="5007429"/>
                <a:ext cx="1108863" cy="1306874"/>
              </a:xfrm>
              <a:prstGeom prst="trapezoid">
                <a:avLst>
                  <a:gd name="adj" fmla="val 33446"/>
                </a:avLst>
              </a:prstGeom>
              <a:solidFill>
                <a:srgbClr val="FFFF00"/>
              </a:solidFill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cxnSp>
            <p:nvCxnSpPr>
              <p:cNvPr id="7" name="Straight Connector 6"/>
              <p:cNvCxnSpPr>
                <a:cxnSpLocks/>
              </p:cNvCxnSpPr>
              <p:nvPr/>
            </p:nvCxnSpPr>
            <p:spPr>
              <a:xfrm>
                <a:off x="4296228" y="5007429"/>
                <a:ext cx="101601" cy="815743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Straight Connector 8"/>
              <p:cNvCxnSpPr>
                <a:cxnSpLocks/>
              </p:cNvCxnSpPr>
              <p:nvPr/>
            </p:nvCxnSpPr>
            <p:spPr>
              <a:xfrm>
                <a:off x="4574495" y="4995071"/>
                <a:ext cx="0" cy="828101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10"/>
              <p:cNvCxnSpPr>
                <a:cxnSpLocks/>
              </p:cNvCxnSpPr>
              <p:nvPr/>
            </p:nvCxnSpPr>
            <p:spPr>
              <a:xfrm>
                <a:off x="4412344" y="5258488"/>
                <a:ext cx="133123" cy="919106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/>
              <p:cNvCxnSpPr>
                <a:cxnSpLocks/>
              </p:cNvCxnSpPr>
              <p:nvPr/>
            </p:nvCxnSpPr>
            <p:spPr>
              <a:xfrm flipH="1">
                <a:off x="4732196" y="5115110"/>
                <a:ext cx="190953" cy="803582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" name="Trapezoid 2"/>
            <p:cNvSpPr/>
            <p:nvPr/>
          </p:nvSpPr>
          <p:spPr>
            <a:xfrm rot="10800000">
              <a:off x="1309816" y="4151870"/>
              <a:ext cx="2075936" cy="2446638"/>
            </a:xfrm>
            <a:prstGeom prst="trapezoid">
              <a:avLst>
                <a:gd name="adj" fmla="val 19048"/>
              </a:avLst>
            </a:prstGeom>
            <a:solidFill>
              <a:srgbClr val="00B0F0">
                <a:alpha val="30196"/>
              </a:srgb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24" name="Trapezoid 23"/>
            <p:cNvSpPr/>
            <p:nvPr/>
          </p:nvSpPr>
          <p:spPr>
            <a:xfrm rot="10800000">
              <a:off x="1394648" y="4686301"/>
              <a:ext cx="1905001" cy="1912207"/>
            </a:xfrm>
            <a:prstGeom prst="trapezoid">
              <a:avLst>
                <a:gd name="adj" fmla="val 16639"/>
              </a:avLst>
            </a:prstGeom>
            <a:solidFill>
              <a:srgbClr val="FF0000">
                <a:alpha val="30196"/>
              </a:srgb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9108938" y="5226584"/>
            <a:ext cx="1113514" cy="1312355"/>
            <a:chOff x="4674973" y="4151870"/>
            <a:chExt cx="2075936" cy="2446638"/>
          </a:xfrm>
        </p:grpSpPr>
        <p:sp>
          <p:nvSpPr>
            <p:cNvPr id="22" name="Chord 21"/>
            <p:cNvSpPr/>
            <p:nvPr/>
          </p:nvSpPr>
          <p:spPr>
            <a:xfrm rot="20859832">
              <a:off x="5004241" y="5392144"/>
              <a:ext cx="1117255" cy="1157151"/>
            </a:xfrm>
            <a:prstGeom prst="chord">
              <a:avLst/>
            </a:prstGeom>
            <a:solidFill>
              <a:schemeClr val="accent2">
                <a:lumMod val="60000"/>
                <a:lumOff val="4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21" name="Trapezoid 20"/>
            <p:cNvSpPr/>
            <p:nvPr/>
          </p:nvSpPr>
          <p:spPr>
            <a:xfrm rot="10800000">
              <a:off x="4674973" y="4151870"/>
              <a:ext cx="2075936" cy="2446638"/>
            </a:xfrm>
            <a:prstGeom prst="trapezoid">
              <a:avLst>
                <a:gd name="adj" fmla="val 19048"/>
              </a:avLst>
            </a:prstGeom>
            <a:solidFill>
              <a:srgbClr val="00B0F0">
                <a:alpha val="30196"/>
              </a:srgb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25" name="Trapezoid 24"/>
            <p:cNvSpPr/>
            <p:nvPr/>
          </p:nvSpPr>
          <p:spPr>
            <a:xfrm rot="10800000">
              <a:off x="4760439" y="4686300"/>
              <a:ext cx="1905001" cy="1912207"/>
            </a:xfrm>
            <a:prstGeom prst="trapezoid">
              <a:avLst>
                <a:gd name="adj" fmla="val 16639"/>
              </a:avLst>
            </a:prstGeom>
            <a:solidFill>
              <a:srgbClr val="FF0000">
                <a:alpha val="30196"/>
              </a:srgb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10586527" y="5200713"/>
            <a:ext cx="1135466" cy="1338227"/>
            <a:chOff x="8261575" y="4151870"/>
            <a:chExt cx="2075936" cy="2446638"/>
          </a:xfrm>
        </p:grpSpPr>
        <p:sp>
          <p:nvSpPr>
            <p:cNvPr id="23" name="Trapezoid 22"/>
            <p:cNvSpPr/>
            <p:nvPr/>
          </p:nvSpPr>
          <p:spPr>
            <a:xfrm rot="10800000">
              <a:off x="8261575" y="4151870"/>
              <a:ext cx="2075936" cy="2446638"/>
            </a:xfrm>
            <a:prstGeom prst="trapezoid">
              <a:avLst>
                <a:gd name="adj" fmla="val 19048"/>
              </a:avLst>
            </a:prstGeom>
            <a:solidFill>
              <a:srgbClr val="00B0F0">
                <a:alpha val="30196"/>
              </a:srgb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26" name="Trapezoid 25"/>
            <p:cNvSpPr/>
            <p:nvPr/>
          </p:nvSpPr>
          <p:spPr>
            <a:xfrm rot="10800000">
              <a:off x="8341581" y="4686301"/>
              <a:ext cx="1905001" cy="1912207"/>
            </a:xfrm>
            <a:prstGeom prst="trapezoid">
              <a:avLst>
                <a:gd name="adj" fmla="val 16639"/>
              </a:avLst>
            </a:prstGeom>
            <a:solidFill>
              <a:srgbClr val="FF0000">
                <a:alpha val="30196"/>
              </a:srgb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sp>
        <p:nvSpPr>
          <p:cNvPr id="13" name="Content Placeholder 12"/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90537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Be efficient! Everyone should have something to do. This is a list of tasks that each group must complete:</a:t>
            </a:r>
          </a:p>
          <a:p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Cut pineapple</a:t>
            </a:r>
          </a:p>
          <a:p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Cut other fruit to be approximately the same mass as pineapple</a:t>
            </a:r>
          </a:p>
          <a:p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Measure equal volumes of gelatin solution into the cups</a:t>
            </a:r>
          </a:p>
          <a:p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Label the </a:t>
            </a:r>
            <a:r>
              <a:rPr lang="en-CA" dirty="0" smtClean="0">
                <a:latin typeface="Arial" panose="020B0604020202020204" pitchFamily="34" charset="0"/>
                <a:cs typeface="Arial" panose="020B0604020202020204" pitchFamily="34" charset="0"/>
              </a:rPr>
              <a:t>cups</a:t>
            </a:r>
          </a:p>
          <a:p>
            <a:r>
              <a:rPr lang="en-CA" dirty="0" smtClean="0">
                <a:latin typeface="Arial" panose="020B0604020202020204" pitchFamily="34" charset="0"/>
                <a:cs typeface="Arial" panose="020B0604020202020204" pitchFamily="34" charset="0"/>
              </a:rPr>
              <a:t>Answer the questions in your notebooks</a:t>
            </a:r>
          </a:p>
          <a:p>
            <a:r>
              <a:rPr lang="en-CA" dirty="0" smtClean="0">
                <a:latin typeface="Arial" panose="020B0604020202020204" pitchFamily="34" charset="0"/>
                <a:cs typeface="Arial" panose="020B0604020202020204" pitchFamily="34" charset="0"/>
              </a:rPr>
              <a:t>Place the cups in the freezer</a:t>
            </a:r>
            <a:endParaRPr lang="en-CA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Clean up</a:t>
            </a:r>
          </a:p>
        </p:txBody>
      </p:sp>
    </p:spTree>
    <p:extLst>
      <p:ext uri="{BB962C8B-B14F-4D97-AF65-F5344CB8AC3E}">
        <p14:creationId xmlns:p14="http://schemas.microsoft.com/office/powerpoint/2010/main" val="1017437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latin typeface="Arial Black" panose="020B0A04020102020204" pitchFamily="34" charset="0"/>
              </a:rPr>
              <a:t>What is an enzyme?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07893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An enzyme is a specialized protein that </a:t>
            </a:r>
            <a:r>
              <a:rPr lang="en-CA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catalyzes</a:t>
            </a:r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 chemical changes in other molecules</a:t>
            </a:r>
          </a:p>
        </p:txBody>
      </p:sp>
      <p:sp>
        <p:nvSpPr>
          <p:cNvPr id="12" name="Oval 11"/>
          <p:cNvSpPr/>
          <p:nvPr/>
        </p:nvSpPr>
        <p:spPr>
          <a:xfrm>
            <a:off x="4605066" y="3314096"/>
            <a:ext cx="206833" cy="206833"/>
          </a:xfrm>
          <a:prstGeom prst="ellipse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" name="TextBox 3"/>
          <p:cNvSpPr txBox="1"/>
          <p:nvPr/>
        </p:nvSpPr>
        <p:spPr>
          <a:xfrm>
            <a:off x="838200" y="2260624"/>
            <a:ext cx="105156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800" i="1" dirty="0">
                <a:latin typeface="Arial" panose="020B0604020202020204" pitchFamily="34" charset="0"/>
                <a:cs typeface="Arial" panose="020B0604020202020204" pitchFamily="34" charset="0"/>
              </a:rPr>
              <a:t>Catalyze</a:t>
            </a:r>
            <a:r>
              <a:rPr lang="en-CA" sz="2800" dirty="0">
                <a:latin typeface="Arial" panose="020B0604020202020204" pitchFamily="34" charset="0"/>
                <a:cs typeface="Arial" panose="020B0604020202020204" pitchFamily="34" charset="0"/>
              </a:rPr>
              <a:t>: Speed up the rate of a reaction.</a:t>
            </a:r>
            <a:r>
              <a:rPr lang="en-CA" sz="28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Normally, the original reaction is so slow that we would grow old waiting for it </a:t>
            </a:r>
            <a:r>
              <a:rPr lang="en-CA" sz="2800" i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without</a:t>
            </a:r>
            <a:r>
              <a:rPr lang="en-CA" sz="28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 catalyst.</a:t>
            </a:r>
          </a:p>
        </p:txBody>
      </p:sp>
      <p:sp>
        <p:nvSpPr>
          <p:cNvPr id="5" name="Rectangle: Top Corners Rounded 4"/>
          <p:cNvSpPr/>
          <p:nvPr/>
        </p:nvSpPr>
        <p:spPr>
          <a:xfrm rot="10800000" flipH="1">
            <a:off x="4556807" y="3645619"/>
            <a:ext cx="456690" cy="2550219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0B0F0">
              <a:alpha val="25098"/>
            </a:srgb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" name="Rectangle: Top Corners Rounded 5"/>
          <p:cNvSpPr/>
          <p:nvPr/>
        </p:nvSpPr>
        <p:spPr>
          <a:xfrm rot="10800000" flipH="1">
            <a:off x="4556807" y="4920729"/>
            <a:ext cx="456690" cy="1275109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0B0F0">
              <a:alpha val="25098"/>
            </a:srgb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" name="Oval 6"/>
          <p:cNvSpPr/>
          <p:nvPr/>
        </p:nvSpPr>
        <p:spPr>
          <a:xfrm>
            <a:off x="1888598" y="4162943"/>
            <a:ext cx="1611086" cy="1611086"/>
          </a:xfrm>
          <a:prstGeom prst="ellipse">
            <a:avLst/>
          </a:prstGeom>
          <a:solidFill>
            <a:srgbClr val="FFC7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" name="Oval 7"/>
          <p:cNvSpPr/>
          <p:nvPr/>
        </p:nvSpPr>
        <p:spPr>
          <a:xfrm>
            <a:off x="3020713" y="4660338"/>
            <a:ext cx="175602" cy="175602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" name="Freeform: Shape 8"/>
          <p:cNvSpPr/>
          <p:nvPr/>
        </p:nvSpPr>
        <p:spPr>
          <a:xfrm>
            <a:off x="1859570" y="3914770"/>
            <a:ext cx="1451428" cy="1625600"/>
          </a:xfrm>
          <a:custGeom>
            <a:avLst/>
            <a:gdLst>
              <a:gd name="connsiteX0" fmla="*/ 145142 w 1451428"/>
              <a:gd name="connsiteY0" fmla="*/ 1480457 h 1625600"/>
              <a:gd name="connsiteX1" fmla="*/ 0 w 1451428"/>
              <a:gd name="connsiteY1" fmla="*/ 1132114 h 1625600"/>
              <a:gd name="connsiteX2" fmla="*/ 0 w 1451428"/>
              <a:gd name="connsiteY2" fmla="*/ 638628 h 1625600"/>
              <a:gd name="connsiteX3" fmla="*/ 159657 w 1451428"/>
              <a:gd name="connsiteY3" fmla="*/ 348343 h 1625600"/>
              <a:gd name="connsiteX4" fmla="*/ 537028 w 1451428"/>
              <a:gd name="connsiteY4" fmla="*/ 14514 h 1625600"/>
              <a:gd name="connsiteX5" fmla="*/ 653142 w 1451428"/>
              <a:gd name="connsiteY5" fmla="*/ 116114 h 1625600"/>
              <a:gd name="connsiteX6" fmla="*/ 885371 w 1451428"/>
              <a:gd name="connsiteY6" fmla="*/ 0 h 1625600"/>
              <a:gd name="connsiteX7" fmla="*/ 957942 w 1451428"/>
              <a:gd name="connsiteY7" fmla="*/ 174171 h 1625600"/>
              <a:gd name="connsiteX8" fmla="*/ 1146628 w 1451428"/>
              <a:gd name="connsiteY8" fmla="*/ 29028 h 1625600"/>
              <a:gd name="connsiteX9" fmla="*/ 1233714 w 1451428"/>
              <a:gd name="connsiteY9" fmla="*/ 159657 h 1625600"/>
              <a:gd name="connsiteX10" fmla="*/ 1422400 w 1451428"/>
              <a:gd name="connsiteY10" fmla="*/ 72571 h 1625600"/>
              <a:gd name="connsiteX11" fmla="*/ 1451428 w 1451428"/>
              <a:gd name="connsiteY11" fmla="*/ 304800 h 1625600"/>
              <a:gd name="connsiteX12" fmla="*/ 1349828 w 1451428"/>
              <a:gd name="connsiteY12" fmla="*/ 449943 h 1625600"/>
              <a:gd name="connsiteX13" fmla="*/ 1088571 w 1451428"/>
              <a:gd name="connsiteY13" fmla="*/ 508000 h 1625600"/>
              <a:gd name="connsiteX14" fmla="*/ 856342 w 1451428"/>
              <a:gd name="connsiteY14" fmla="*/ 537028 h 1625600"/>
              <a:gd name="connsiteX15" fmla="*/ 914400 w 1451428"/>
              <a:gd name="connsiteY15" fmla="*/ 783771 h 1625600"/>
              <a:gd name="connsiteX16" fmla="*/ 551542 w 1451428"/>
              <a:gd name="connsiteY16" fmla="*/ 856343 h 1625600"/>
              <a:gd name="connsiteX17" fmla="*/ 391885 w 1451428"/>
              <a:gd name="connsiteY17" fmla="*/ 1175657 h 1625600"/>
              <a:gd name="connsiteX18" fmla="*/ 377371 w 1451428"/>
              <a:gd name="connsiteY18" fmla="*/ 1480457 h 1625600"/>
              <a:gd name="connsiteX19" fmla="*/ 232228 w 1451428"/>
              <a:gd name="connsiteY19" fmla="*/ 1625600 h 1625600"/>
              <a:gd name="connsiteX20" fmla="*/ 145142 w 1451428"/>
              <a:gd name="connsiteY20" fmla="*/ 1480457 h 1625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451428" h="1625600">
                <a:moveTo>
                  <a:pt x="145142" y="1480457"/>
                </a:moveTo>
                <a:lnTo>
                  <a:pt x="0" y="1132114"/>
                </a:lnTo>
                <a:lnTo>
                  <a:pt x="0" y="638628"/>
                </a:lnTo>
                <a:lnTo>
                  <a:pt x="159657" y="348343"/>
                </a:lnTo>
                <a:lnTo>
                  <a:pt x="537028" y="14514"/>
                </a:lnTo>
                <a:lnTo>
                  <a:pt x="653142" y="116114"/>
                </a:lnTo>
                <a:lnTo>
                  <a:pt x="885371" y="0"/>
                </a:lnTo>
                <a:lnTo>
                  <a:pt x="957942" y="174171"/>
                </a:lnTo>
                <a:lnTo>
                  <a:pt x="1146628" y="29028"/>
                </a:lnTo>
                <a:lnTo>
                  <a:pt x="1233714" y="159657"/>
                </a:lnTo>
                <a:lnTo>
                  <a:pt x="1422400" y="72571"/>
                </a:lnTo>
                <a:lnTo>
                  <a:pt x="1451428" y="304800"/>
                </a:lnTo>
                <a:lnTo>
                  <a:pt x="1349828" y="449943"/>
                </a:lnTo>
                <a:lnTo>
                  <a:pt x="1088571" y="508000"/>
                </a:lnTo>
                <a:lnTo>
                  <a:pt x="856342" y="537028"/>
                </a:lnTo>
                <a:lnTo>
                  <a:pt x="914400" y="783771"/>
                </a:lnTo>
                <a:lnTo>
                  <a:pt x="551542" y="856343"/>
                </a:lnTo>
                <a:lnTo>
                  <a:pt x="391885" y="1175657"/>
                </a:lnTo>
                <a:lnTo>
                  <a:pt x="377371" y="1480457"/>
                </a:lnTo>
                <a:lnTo>
                  <a:pt x="232228" y="1625600"/>
                </a:lnTo>
                <a:lnTo>
                  <a:pt x="145142" y="1480457"/>
                </a:lnTo>
                <a:close/>
              </a:path>
            </a:pathLst>
          </a:custGeom>
          <a:solidFill>
            <a:srgbClr val="5045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0" name="Arc 9"/>
          <p:cNvSpPr/>
          <p:nvPr/>
        </p:nvSpPr>
        <p:spPr>
          <a:xfrm rot="8100000">
            <a:off x="2885324" y="4588566"/>
            <a:ext cx="769257" cy="841829"/>
          </a:xfrm>
          <a:prstGeom prst="arc">
            <a:avLst>
              <a:gd name="adj1" fmla="val 18072536"/>
              <a:gd name="adj2" fmla="val 0"/>
            </a:avLst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1" name="Freeform: Shape 10"/>
          <p:cNvSpPr/>
          <p:nvPr/>
        </p:nvSpPr>
        <p:spPr>
          <a:xfrm>
            <a:off x="2178884" y="4567913"/>
            <a:ext cx="1422400" cy="464457"/>
          </a:xfrm>
          <a:custGeom>
            <a:avLst/>
            <a:gdLst>
              <a:gd name="connsiteX0" fmla="*/ 580571 w 1422400"/>
              <a:gd name="connsiteY0" fmla="*/ 0 h 464457"/>
              <a:gd name="connsiteX1" fmla="*/ 1335314 w 1422400"/>
              <a:gd name="connsiteY1" fmla="*/ 0 h 464457"/>
              <a:gd name="connsiteX2" fmla="*/ 1422400 w 1422400"/>
              <a:gd name="connsiteY2" fmla="*/ 246743 h 464457"/>
              <a:gd name="connsiteX3" fmla="*/ 1335314 w 1422400"/>
              <a:gd name="connsiteY3" fmla="*/ 464457 h 464457"/>
              <a:gd name="connsiteX4" fmla="*/ 870857 w 1422400"/>
              <a:gd name="connsiteY4" fmla="*/ 464457 h 464457"/>
              <a:gd name="connsiteX5" fmla="*/ 725714 w 1422400"/>
              <a:gd name="connsiteY5" fmla="*/ 348343 h 464457"/>
              <a:gd name="connsiteX6" fmla="*/ 682171 w 1422400"/>
              <a:gd name="connsiteY6" fmla="*/ 145143 h 464457"/>
              <a:gd name="connsiteX7" fmla="*/ 290286 w 1422400"/>
              <a:gd name="connsiteY7" fmla="*/ 159657 h 464457"/>
              <a:gd name="connsiteX8" fmla="*/ 58057 w 1422400"/>
              <a:gd name="connsiteY8" fmla="*/ 333828 h 464457"/>
              <a:gd name="connsiteX9" fmla="*/ 0 w 1422400"/>
              <a:gd name="connsiteY9" fmla="*/ 232228 h 464457"/>
              <a:gd name="connsiteX10" fmla="*/ 188686 w 1422400"/>
              <a:gd name="connsiteY10" fmla="*/ 29028 h 464457"/>
              <a:gd name="connsiteX11" fmla="*/ 580571 w 1422400"/>
              <a:gd name="connsiteY11" fmla="*/ 0 h 464457"/>
              <a:gd name="connsiteX0" fmla="*/ 580571 w 1422400"/>
              <a:gd name="connsiteY0" fmla="*/ 0 h 464457"/>
              <a:gd name="connsiteX1" fmla="*/ 1335314 w 1422400"/>
              <a:gd name="connsiteY1" fmla="*/ 0 h 464457"/>
              <a:gd name="connsiteX2" fmla="*/ 1422400 w 1422400"/>
              <a:gd name="connsiteY2" fmla="*/ 246743 h 464457"/>
              <a:gd name="connsiteX3" fmla="*/ 1335314 w 1422400"/>
              <a:gd name="connsiteY3" fmla="*/ 464457 h 464457"/>
              <a:gd name="connsiteX4" fmla="*/ 870857 w 1422400"/>
              <a:gd name="connsiteY4" fmla="*/ 464457 h 464457"/>
              <a:gd name="connsiteX5" fmla="*/ 725714 w 1422400"/>
              <a:gd name="connsiteY5" fmla="*/ 348343 h 464457"/>
              <a:gd name="connsiteX6" fmla="*/ 682171 w 1422400"/>
              <a:gd name="connsiteY6" fmla="*/ 145143 h 464457"/>
              <a:gd name="connsiteX7" fmla="*/ 290286 w 1422400"/>
              <a:gd name="connsiteY7" fmla="*/ 159657 h 464457"/>
              <a:gd name="connsiteX8" fmla="*/ 58057 w 1422400"/>
              <a:gd name="connsiteY8" fmla="*/ 333828 h 464457"/>
              <a:gd name="connsiteX9" fmla="*/ 0 w 1422400"/>
              <a:gd name="connsiteY9" fmla="*/ 232228 h 464457"/>
              <a:gd name="connsiteX10" fmla="*/ 188686 w 1422400"/>
              <a:gd name="connsiteY10" fmla="*/ 29028 h 464457"/>
              <a:gd name="connsiteX11" fmla="*/ 580571 w 1422400"/>
              <a:gd name="connsiteY11" fmla="*/ 0 h 464457"/>
              <a:gd name="connsiteX0" fmla="*/ 580571 w 1422400"/>
              <a:gd name="connsiteY0" fmla="*/ 0 h 464457"/>
              <a:gd name="connsiteX1" fmla="*/ 1335314 w 1422400"/>
              <a:gd name="connsiteY1" fmla="*/ 0 h 464457"/>
              <a:gd name="connsiteX2" fmla="*/ 1422400 w 1422400"/>
              <a:gd name="connsiteY2" fmla="*/ 246743 h 464457"/>
              <a:gd name="connsiteX3" fmla="*/ 1335314 w 1422400"/>
              <a:gd name="connsiteY3" fmla="*/ 464457 h 464457"/>
              <a:gd name="connsiteX4" fmla="*/ 870857 w 1422400"/>
              <a:gd name="connsiteY4" fmla="*/ 464457 h 464457"/>
              <a:gd name="connsiteX5" fmla="*/ 725714 w 1422400"/>
              <a:gd name="connsiteY5" fmla="*/ 348343 h 464457"/>
              <a:gd name="connsiteX6" fmla="*/ 682171 w 1422400"/>
              <a:gd name="connsiteY6" fmla="*/ 145143 h 464457"/>
              <a:gd name="connsiteX7" fmla="*/ 290286 w 1422400"/>
              <a:gd name="connsiteY7" fmla="*/ 159657 h 464457"/>
              <a:gd name="connsiteX8" fmla="*/ 58057 w 1422400"/>
              <a:gd name="connsiteY8" fmla="*/ 333828 h 464457"/>
              <a:gd name="connsiteX9" fmla="*/ 0 w 1422400"/>
              <a:gd name="connsiteY9" fmla="*/ 232228 h 464457"/>
              <a:gd name="connsiteX10" fmla="*/ 188686 w 1422400"/>
              <a:gd name="connsiteY10" fmla="*/ 29028 h 464457"/>
              <a:gd name="connsiteX11" fmla="*/ 580571 w 1422400"/>
              <a:gd name="connsiteY11" fmla="*/ 0 h 464457"/>
              <a:gd name="connsiteX0" fmla="*/ 580571 w 1422400"/>
              <a:gd name="connsiteY0" fmla="*/ 0 h 464457"/>
              <a:gd name="connsiteX1" fmla="*/ 1335314 w 1422400"/>
              <a:gd name="connsiteY1" fmla="*/ 0 h 464457"/>
              <a:gd name="connsiteX2" fmla="*/ 1422400 w 1422400"/>
              <a:gd name="connsiteY2" fmla="*/ 246743 h 464457"/>
              <a:gd name="connsiteX3" fmla="*/ 1335314 w 1422400"/>
              <a:gd name="connsiteY3" fmla="*/ 464457 h 464457"/>
              <a:gd name="connsiteX4" fmla="*/ 870857 w 1422400"/>
              <a:gd name="connsiteY4" fmla="*/ 464457 h 464457"/>
              <a:gd name="connsiteX5" fmla="*/ 725714 w 1422400"/>
              <a:gd name="connsiteY5" fmla="*/ 348343 h 464457"/>
              <a:gd name="connsiteX6" fmla="*/ 682171 w 1422400"/>
              <a:gd name="connsiteY6" fmla="*/ 145143 h 464457"/>
              <a:gd name="connsiteX7" fmla="*/ 290286 w 1422400"/>
              <a:gd name="connsiteY7" fmla="*/ 159657 h 464457"/>
              <a:gd name="connsiteX8" fmla="*/ 58057 w 1422400"/>
              <a:gd name="connsiteY8" fmla="*/ 333828 h 464457"/>
              <a:gd name="connsiteX9" fmla="*/ 0 w 1422400"/>
              <a:gd name="connsiteY9" fmla="*/ 232228 h 464457"/>
              <a:gd name="connsiteX10" fmla="*/ 188686 w 1422400"/>
              <a:gd name="connsiteY10" fmla="*/ 29028 h 464457"/>
              <a:gd name="connsiteX11" fmla="*/ 580571 w 1422400"/>
              <a:gd name="connsiteY11" fmla="*/ 0 h 464457"/>
              <a:gd name="connsiteX0" fmla="*/ 580571 w 1438428"/>
              <a:gd name="connsiteY0" fmla="*/ 0 h 464457"/>
              <a:gd name="connsiteX1" fmla="*/ 1335314 w 1438428"/>
              <a:gd name="connsiteY1" fmla="*/ 0 h 464457"/>
              <a:gd name="connsiteX2" fmla="*/ 1422400 w 1438428"/>
              <a:gd name="connsiteY2" fmla="*/ 246743 h 464457"/>
              <a:gd name="connsiteX3" fmla="*/ 1335314 w 1438428"/>
              <a:gd name="connsiteY3" fmla="*/ 464457 h 464457"/>
              <a:gd name="connsiteX4" fmla="*/ 870857 w 1438428"/>
              <a:gd name="connsiteY4" fmla="*/ 464457 h 464457"/>
              <a:gd name="connsiteX5" fmla="*/ 725714 w 1438428"/>
              <a:gd name="connsiteY5" fmla="*/ 348343 h 464457"/>
              <a:gd name="connsiteX6" fmla="*/ 682171 w 1438428"/>
              <a:gd name="connsiteY6" fmla="*/ 145143 h 464457"/>
              <a:gd name="connsiteX7" fmla="*/ 290286 w 1438428"/>
              <a:gd name="connsiteY7" fmla="*/ 159657 h 464457"/>
              <a:gd name="connsiteX8" fmla="*/ 58057 w 1438428"/>
              <a:gd name="connsiteY8" fmla="*/ 333828 h 464457"/>
              <a:gd name="connsiteX9" fmla="*/ 0 w 1438428"/>
              <a:gd name="connsiteY9" fmla="*/ 232228 h 464457"/>
              <a:gd name="connsiteX10" fmla="*/ 188686 w 1438428"/>
              <a:gd name="connsiteY10" fmla="*/ 29028 h 464457"/>
              <a:gd name="connsiteX11" fmla="*/ 580571 w 1438428"/>
              <a:gd name="connsiteY11" fmla="*/ 0 h 464457"/>
              <a:gd name="connsiteX0" fmla="*/ 580571 w 1422400"/>
              <a:gd name="connsiteY0" fmla="*/ 0 h 464457"/>
              <a:gd name="connsiteX1" fmla="*/ 1335314 w 1422400"/>
              <a:gd name="connsiteY1" fmla="*/ 0 h 464457"/>
              <a:gd name="connsiteX2" fmla="*/ 1422400 w 1422400"/>
              <a:gd name="connsiteY2" fmla="*/ 246743 h 464457"/>
              <a:gd name="connsiteX3" fmla="*/ 1335314 w 1422400"/>
              <a:gd name="connsiteY3" fmla="*/ 464457 h 464457"/>
              <a:gd name="connsiteX4" fmla="*/ 870857 w 1422400"/>
              <a:gd name="connsiteY4" fmla="*/ 464457 h 464457"/>
              <a:gd name="connsiteX5" fmla="*/ 725714 w 1422400"/>
              <a:gd name="connsiteY5" fmla="*/ 348343 h 464457"/>
              <a:gd name="connsiteX6" fmla="*/ 682171 w 1422400"/>
              <a:gd name="connsiteY6" fmla="*/ 145143 h 464457"/>
              <a:gd name="connsiteX7" fmla="*/ 290286 w 1422400"/>
              <a:gd name="connsiteY7" fmla="*/ 159657 h 464457"/>
              <a:gd name="connsiteX8" fmla="*/ 58057 w 1422400"/>
              <a:gd name="connsiteY8" fmla="*/ 333828 h 464457"/>
              <a:gd name="connsiteX9" fmla="*/ 0 w 1422400"/>
              <a:gd name="connsiteY9" fmla="*/ 232228 h 464457"/>
              <a:gd name="connsiteX10" fmla="*/ 188686 w 1422400"/>
              <a:gd name="connsiteY10" fmla="*/ 29028 h 464457"/>
              <a:gd name="connsiteX11" fmla="*/ 580571 w 1422400"/>
              <a:gd name="connsiteY11" fmla="*/ 0 h 464457"/>
              <a:gd name="connsiteX0" fmla="*/ 580571 w 1422400"/>
              <a:gd name="connsiteY0" fmla="*/ 0 h 464457"/>
              <a:gd name="connsiteX1" fmla="*/ 1335314 w 1422400"/>
              <a:gd name="connsiteY1" fmla="*/ 0 h 464457"/>
              <a:gd name="connsiteX2" fmla="*/ 1422400 w 1422400"/>
              <a:gd name="connsiteY2" fmla="*/ 246743 h 464457"/>
              <a:gd name="connsiteX3" fmla="*/ 1335314 w 1422400"/>
              <a:gd name="connsiteY3" fmla="*/ 464457 h 464457"/>
              <a:gd name="connsiteX4" fmla="*/ 870857 w 1422400"/>
              <a:gd name="connsiteY4" fmla="*/ 464457 h 464457"/>
              <a:gd name="connsiteX5" fmla="*/ 725714 w 1422400"/>
              <a:gd name="connsiteY5" fmla="*/ 348343 h 464457"/>
              <a:gd name="connsiteX6" fmla="*/ 682171 w 1422400"/>
              <a:gd name="connsiteY6" fmla="*/ 145143 h 464457"/>
              <a:gd name="connsiteX7" fmla="*/ 290286 w 1422400"/>
              <a:gd name="connsiteY7" fmla="*/ 159657 h 464457"/>
              <a:gd name="connsiteX8" fmla="*/ 58057 w 1422400"/>
              <a:gd name="connsiteY8" fmla="*/ 333828 h 464457"/>
              <a:gd name="connsiteX9" fmla="*/ 0 w 1422400"/>
              <a:gd name="connsiteY9" fmla="*/ 232228 h 464457"/>
              <a:gd name="connsiteX10" fmla="*/ 188686 w 1422400"/>
              <a:gd name="connsiteY10" fmla="*/ 29028 h 464457"/>
              <a:gd name="connsiteX11" fmla="*/ 580571 w 1422400"/>
              <a:gd name="connsiteY11" fmla="*/ 0 h 464457"/>
              <a:gd name="connsiteX0" fmla="*/ 580571 w 1422400"/>
              <a:gd name="connsiteY0" fmla="*/ 0 h 464457"/>
              <a:gd name="connsiteX1" fmla="*/ 1335314 w 1422400"/>
              <a:gd name="connsiteY1" fmla="*/ 0 h 464457"/>
              <a:gd name="connsiteX2" fmla="*/ 1422400 w 1422400"/>
              <a:gd name="connsiteY2" fmla="*/ 246743 h 464457"/>
              <a:gd name="connsiteX3" fmla="*/ 1335314 w 1422400"/>
              <a:gd name="connsiteY3" fmla="*/ 464457 h 464457"/>
              <a:gd name="connsiteX4" fmla="*/ 870857 w 1422400"/>
              <a:gd name="connsiteY4" fmla="*/ 464457 h 464457"/>
              <a:gd name="connsiteX5" fmla="*/ 725714 w 1422400"/>
              <a:gd name="connsiteY5" fmla="*/ 348343 h 464457"/>
              <a:gd name="connsiteX6" fmla="*/ 682171 w 1422400"/>
              <a:gd name="connsiteY6" fmla="*/ 145143 h 464457"/>
              <a:gd name="connsiteX7" fmla="*/ 290286 w 1422400"/>
              <a:gd name="connsiteY7" fmla="*/ 159657 h 464457"/>
              <a:gd name="connsiteX8" fmla="*/ 58057 w 1422400"/>
              <a:gd name="connsiteY8" fmla="*/ 333828 h 464457"/>
              <a:gd name="connsiteX9" fmla="*/ 0 w 1422400"/>
              <a:gd name="connsiteY9" fmla="*/ 232228 h 464457"/>
              <a:gd name="connsiteX10" fmla="*/ 188686 w 1422400"/>
              <a:gd name="connsiteY10" fmla="*/ 29028 h 464457"/>
              <a:gd name="connsiteX11" fmla="*/ 580571 w 1422400"/>
              <a:gd name="connsiteY11" fmla="*/ 0 h 464457"/>
              <a:gd name="connsiteX0" fmla="*/ 580571 w 1422400"/>
              <a:gd name="connsiteY0" fmla="*/ 2220 h 466677"/>
              <a:gd name="connsiteX1" fmla="*/ 1335314 w 1422400"/>
              <a:gd name="connsiteY1" fmla="*/ 2220 h 466677"/>
              <a:gd name="connsiteX2" fmla="*/ 1422400 w 1422400"/>
              <a:gd name="connsiteY2" fmla="*/ 248963 h 466677"/>
              <a:gd name="connsiteX3" fmla="*/ 1335314 w 1422400"/>
              <a:gd name="connsiteY3" fmla="*/ 466677 h 466677"/>
              <a:gd name="connsiteX4" fmla="*/ 870857 w 1422400"/>
              <a:gd name="connsiteY4" fmla="*/ 466677 h 466677"/>
              <a:gd name="connsiteX5" fmla="*/ 725714 w 1422400"/>
              <a:gd name="connsiteY5" fmla="*/ 350563 h 466677"/>
              <a:gd name="connsiteX6" fmla="*/ 682171 w 1422400"/>
              <a:gd name="connsiteY6" fmla="*/ 147363 h 466677"/>
              <a:gd name="connsiteX7" fmla="*/ 290286 w 1422400"/>
              <a:gd name="connsiteY7" fmla="*/ 161877 h 466677"/>
              <a:gd name="connsiteX8" fmla="*/ 58057 w 1422400"/>
              <a:gd name="connsiteY8" fmla="*/ 336048 h 466677"/>
              <a:gd name="connsiteX9" fmla="*/ 0 w 1422400"/>
              <a:gd name="connsiteY9" fmla="*/ 234448 h 466677"/>
              <a:gd name="connsiteX10" fmla="*/ 188686 w 1422400"/>
              <a:gd name="connsiteY10" fmla="*/ 31248 h 466677"/>
              <a:gd name="connsiteX11" fmla="*/ 580571 w 1422400"/>
              <a:gd name="connsiteY11" fmla="*/ 2220 h 466677"/>
              <a:gd name="connsiteX0" fmla="*/ 580571 w 1422400"/>
              <a:gd name="connsiteY0" fmla="*/ 0 h 464457"/>
              <a:gd name="connsiteX1" fmla="*/ 1335314 w 1422400"/>
              <a:gd name="connsiteY1" fmla="*/ 0 h 464457"/>
              <a:gd name="connsiteX2" fmla="*/ 1422400 w 1422400"/>
              <a:gd name="connsiteY2" fmla="*/ 246743 h 464457"/>
              <a:gd name="connsiteX3" fmla="*/ 1335314 w 1422400"/>
              <a:gd name="connsiteY3" fmla="*/ 464457 h 464457"/>
              <a:gd name="connsiteX4" fmla="*/ 870857 w 1422400"/>
              <a:gd name="connsiteY4" fmla="*/ 464457 h 464457"/>
              <a:gd name="connsiteX5" fmla="*/ 725714 w 1422400"/>
              <a:gd name="connsiteY5" fmla="*/ 348343 h 464457"/>
              <a:gd name="connsiteX6" fmla="*/ 682171 w 1422400"/>
              <a:gd name="connsiteY6" fmla="*/ 145143 h 464457"/>
              <a:gd name="connsiteX7" fmla="*/ 290286 w 1422400"/>
              <a:gd name="connsiteY7" fmla="*/ 159657 h 464457"/>
              <a:gd name="connsiteX8" fmla="*/ 58057 w 1422400"/>
              <a:gd name="connsiteY8" fmla="*/ 333828 h 464457"/>
              <a:gd name="connsiteX9" fmla="*/ 0 w 1422400"/>
              <a:gd name="connsiteY9" fmla="*/ 232228 h 464457"/>
              <a:gd name="connsiteX10" fmla="*/ 188686 w 1422400"/>
              <a:gd name="connsiteY10" fmla="*/ 29028 h 464457"/>
              <a:gd name="connsiteX11" fmla="*/ 580571 w 1422400"/>
              <a:gd name="connsiteY11" fmla="*/ 0 h 464457"/>
              <a:gd name="connsiteX0" fmla="*/ 580571 w 1422400"/>
              <a:gd name="connsiteY0" fmla="*/ 0 h 464457"/>
              <a:gd name="connsiteX1" fmla="*/ 1335314 w 1422400"/>
              <a:gd name="connsiteY1" fmla="*/ 0 h 464457"/>
              <a:gd name="connsiteX2" fmla="*/ 1422400 w 1422400"/>
              <a:gd name="connsiteY2" fmla="*/ 246743 h 464457"/>
              <a:gd name="connsiteX3" fmla="*/ 1335314 w 1422400"/>
              <a:gd name="connsiteY3" fmla="*/ 464457 h 464457"/>
              <a:gd name="connsiteX4" fmla="*/ 870857 w 1422400"/>
              <a:gd name="connsiteY4" fmla="*/ 464457 h 464457"/>
              <a:gd name="connsiteX5" fmla="*/ 725714 w 1422400"/>
              <a:gd name="connsiteY5" fmla="*/ 348343 h 464457"/>
              <a:gd name="connsiteX6" fmla="*/ 682171 w 1422400"/>
              <a:gd name="connsiteY6" fmla="*/ 145143 h 464457"/>
              <a:gd name="connsiteX7" fmla="*/ 290286 w 1422400"/>
              <a:gd name="connsiteY7" fmla="*/ 159657 h 464457"/>
              <a:gd name="connsiteX8" fmla="*/ 58057 w 1422400"/>
              <a:gd name="connsiteY8" fmla="*/ 333828 h 464457"/>
              <a:gd name="connsiteX9" fmla="*/ 0 w 1422400"/>
              <a:gd name="connsiteY9" fmla="*/ 232228 h 464457"/>
              <a:gd name="connsiteX10" fmla="*/ 188686 w 1422400"/>
              <a:gd name="connsiteY10" fmla="*/ 29028 h 464457"/>
              <a:gd name="connsiteX11" fmla="*/ 580571 w 1422400"/>
              <a:gd name="connsiteY11" fmla="*/ 0 h 4644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422400" h="464457">
                <a:moveTo>
                  <a:pt x="580571" y="0"/>
                </a:moveTo>
                <a:lnTo>
                  <a:pt x="1335314" y="0"/>
                </a:lnTo>
                <a:cubicBezTo>
                  <a:pt x="1415143" y="94948"/>
                  <a:pt x="1418771" y="88295"/>
                  <a:pt x="1422400" y="246743"/>
                </a:cubicBezTo>
                <a:cubicBezTo>
                  <a:pt x="1406071" y="478064"/>
                  <a:pt x="1402443" y="391886"/>
                  <a:pt x="1335314" y="464457"/>
                </a:cubicBezTo>
                <a:lnTo>
                  <a:pt x="870857" y="464457"/>
                </a:lnTo>
                <a:lnTo>
                  <a:pt x="725714" y="348343"/>
                </a:lnTo>
                <a:lnTo>
                  <a:pt x="682171" y="145143"/>
                </a:lnTo>
                <a:lnTo>
                  <a:pt x="290286" y="159657"/>
                </a:lnTo>
                <a:lnTo>
                  <a:pt x="58057" y="333828"/>
                </a:lnTo>
                <a:lnTo>
                  <a:pt x="0" y="232228"/>
                </a:lnTo>
                <a:cubicBezTo>
                  <a:pt x="62895" y="164495"/>
                  <a:pt x="94041" y="96761"/>
                  <a:pt x="188686" y="29028"/>
                </a:cubicBezTo>
                <a:cubicBezTo>
                  <a:pt x="325664" y="6652"/>
                  <a:pt x="449943" y="9676"/>
                  <a:pt x="580571" y="0"/>
                </a:cubicBezTo>
                <a:close/>
              </a:path>
            </a:pathLst>
          </a:custGeom>
          <a:solidFill>
            <a:srgbClr val="00B0F0">
              <a:alpha val="30196"/>
            </a:srgb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13" name="Oval 12"/>
          <p:cNvSpPr/>
          <p:nvPr/>
        </p:nvSpPr>
        <p:spPr>
          <a:xfrm>
            <a:off x="4785151" y="3085989"/>
            <a:ext cx="206833" cy="206833"/>
          </a:xfrm>
          <a:prstGeom prst="ellipse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4" name="Oval 13"/>
          <p:cNvSpPr/>
          <p:nvPr/>
        </p:nvSpPr>
        <p:spPr>
          <a:xfrm>
            <a:off x="4586395" y="2868850"/>
            <a:ext cx="206833" cy="206833"/>
          </a:xfrm>
          <a:prstGeom prst="ellipse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6" name="Rectangle: Top Corners Rounded 15"/>
          <p:cNvSpPr/>
          <p:nvPr/>
        </p:nvSpPr>
        <p:spPr>
          <a:xfrm rot="10800000" flipH="1">
            <a:off x="9544124" y="3645619"/>
            <a:ext cx="456690" cy="2550219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0B0F0">
              <a:alpha val="25098"/>
            </a:srgb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7" name="Rectangle: Top Corners Rounded 16"/>
          <p:cNvSpPr/>
          <p:nvPr/>
        </p:nvSpPr>
        <p:spPr>
          <a:xfrm rot="10800000" flipH="1">
            <a:off x="9544124" y="4920729"/>
            <a:ext cx="456690" cy="1275109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00B0F0">
              <a:alpha val="25098"/>
            </a:srgb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8" name="Oval 17"/>
          <p:cNvSpPr/>
          <p:nvPr/>
        </p:nvSpPr>
        <p:spPr>
          <a:xfrm>
            <a:off x="6875915" y="4162943"/>
            <a:ext cx="1611086" cy="1611086"/>
          </a:xfrm>
          <a:prstGeom prst="ellipse">
            <a:avLst/>
          </a:prstGeom>
          <a:solidFill>
            <a:srgbClr val="FFC7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9" name="Oval 18"/>
          <p:cNvSpPr/>
          <p:nvPr/>
        </p:nvSpPr>
        <p:spPr>
          <a:xfrm>
            <a:off x="8008030" y="4660338"/>
            <a:ext cx="175602" cy="175602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0" name="Freeform: Shape 19"/>
          <p:cNvSpPr/>
          <p:nvPr/>
        </p:nvSpPr>
        <p:spPr>
          <a:xfrm>
            <a:off x="6846887" y="3914770"/>
            <a:ext cx="1451428" cy="1625600"/>
          </a:xfrm>
          <a:custGeom>
            <a:avLst/>
            <a:gdLst>
              <a:gd name="connsiteX0" fmla="*/ 145142 w 1451428"/>
              <a:gd name="connsiteY0" fmla="*/ 1480457 h 1625600"/>
              <a:gd name="connsiteX1" fmla="*/ 0 w 1451428"/>
              <a:gd name="connsiteY1" fmla="*/ 1132114 h 1625600"/>
              <a:gd name="connsiteX2" fmla="*/ 0 w 1451428"/>
              <a:gd name="connsiteY2" fmla="*/ 638628 h 1625600"/>
              <a:gd name="connsiteX3" fmla="*/ 159657 w 1451428"/>
              <a:gd name="connsiteY3" fmla="*/ 348343 h 1625600"/>
              <a:gd name="connsiteX4" fmla="*/ 537028 w 1451428"/>
              <a:gd name="connsiteY4" fmla="*/ 14514 h 1625600"/>
              <a:gd name="connsiteX5" fmla="*/ 653142 w 1451428"/>
              <a:gd name="connsiteY5" fmla="*/ 116114 h 1625600"/>
              <a:gd name="connsiteX6" fmla="*/ 885371 w 1451428"/>
              <a:gd name="connsiteY6" fmla="*/ 0 h 1625600"/>
              <a:gd name="connsiteX7" fmla="*/ 957942 w 1451428"/>
              <a:gd name="connsiteY7" fmla="*/ 174171 h 1625600"/>
              <a:gd name="connsiteX8" fmla="*/ 1146628 w 1451428"/>
              <a:gd name="connsiteY8" fmla="*/ 29028 h 1625600"/>
              <a:gd name="connsiteX9" fmla="*/ 1233714 w 1451428"/>
              <a:gd name="connsiteY9" fmla="*/ 159657 h 1625600"/>
              <a:gd name="connsiteX10" fmla="*/ 1422400 w 1451428"/>
              <a:gd name="connsiteY10" fmla="*/ 72571 h 1625600"/>
              <a:gd name="connsiteX11" fmla="*/ 1451428 w 1451428"/>
              <a:gd name="connsiteY11" fmla="*/ 304800 h 1625600"/>
              <a:gd name="connsiteX12" fmla="*/ 1349828 w 1451428"/>
              <a:gd name="connsiteY12" fmla="*/ 449943 h 1625600"/>
              <a:gd name="connsiteX13" fmla="*/ 1088571 w 1451428"/>
              <a:gd name="connsiteY13" fmla="*/ 508000 h 1625600"/>
              <a:gd name="connsiteX14" fmla="*/ 856342 w 1451428"/>
              <a:gd name="connsiteY14" fmla="*/ 537028 h 1625600"/>
              <a:gd name="connsiteX15" fmla="*/ 914400 w 1451428"/>
              <a:gd name="connsiteY15" fmla="*/ 783771 h 1625600"/>
              <a:gd name="connsiteX16" fmla="*/ 551542 w 1451428"/>
              <a:gd name="connsiteY16" fmla="*/ 856343 h 1625600"/>
              <a:gd name="connsiteX17" fmla="*/ 391885 w 1451428"/>
              <a:gd name="connsiteY17" fmla="*/ 1175657 h 1625600"/>
              <a:gd name="connsiteX18" fmla="*/ 377371 w 1451428"/>
              <a:gd name="connsiteY18" fmla="*/ 1480457 h 1625600"/>
              <a:gd name="connsiteX19" fmla="*/ 232228 w 1451428"/>
              <a:gd name="connsiteY19" fmla="*/ 1625600 h 1625600"/>
              <a:gd name="connsiteX20" fmla="*/ 145142 w 1451428"/>
              <a:gd name="connsiteY20" fmla="*/ 1480457 h 1625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451428" h="1625600">
                <a:moveTo>
                  <a:pt x="145142" y="1480457"/>
                </a:moveTo>
                <a:lnTo>
                  <a:pt x="0" y="1132114"/>
                </a:lnTo>
                <a:lnTo>
                  <a:pt x="0" y="638628"/>
                </a:lnTo>
                <a:lnTo>
                  <a:pt x="159657" y="348343"/>
                </a:lnTo>
                <a:lnTo>
                  <a:pt x="537028" y="14514"/>
                </a:lnTo>
                <a:lnTo>
                  <a:pt x="653142" y="116114"/>
                </a:lnTo>
                <a:lnTo>
                  <a:pt x="885371" y="0"/>
                </a:lnTo>
                <a:lnTo>
                  <a:pt x="957942" y="174171"/>
                </a:lnTo>
                <a:lnTo>
                  <a:pt x="1146628" y="29028"/>
                </a:lnTo>
                <a:lnTo>
                  <a:pt x="1233714" y="159657"/>
                </a:lnTo>
                <a:lnTo>
                  <a:pt x="1422400" y="72571"/>
                </a:lnTo>
                <a:lnTo>
                  <a:pt x="1451428" y="304800"/>
                </a:lnTo>
                <a:lnTo>
                  <a:pt x="1349828" y="449943"/>
                </a:lnTo>
                <a:lnTo>
                  <a:pt x="1088571" y="508000"/>
                </a:lnTo>
                <a:lnTo>
                  <a:pt x="856342" y="537028"/>
                </a:lnTo>
                <a:lnTo>
                  <a:pt x="914400" y="783771"/>
                </a:lnTo>
                <a:lnTo>
                  <a:pt x="551542" y="856343"/>
                </a:lnTo>
                <a:lnTo>
                  <a:pt x="391885" y="1175657"/>
                </a:lnTo>
                <a:lnTo>
                  <a:pt x="377371" y="1480457"/>
                </a:lnTo>
                <a:lnTo>
                  <a:pt x="232228" y="1625600"/>
                </a:lnTo>
                <a:lnTo>
                  <a:pt x="145142" y="1480457"/>
                </a:lnTo>
                <a:close/>
              </a:path>
            </a:pathLst>
          </a:custGeom>
          <a:solidFill>
            <a:srgbClr val="5045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1" name="Arc 20"/>
          <p:cNvSpPr/>
          <p:nvPr/>
        </p:nvSpPr>
        <p:spPr>
          <a:xfrm rot="8100000">
            <a:off x="7872641" y="4588566"/>
            <a:ext cx="769257" cy="841829"/>
          </a:xfrm>
          <a:prstGeom prst="arc">
            <a:avLst>
              <a:gd name="adj1" fmla="val 18072536"/>
              <a:gd name="adj2" fmla="val 0"/>
            </a:avLst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7" name="Arc 26"/>
          <p:cNvSpPr/>
          <p:nvPr/>
        </p:nvSpPr>
        <p:spPr>
          <a:xfrm rot="5826765">
            <a:off x="7435030" y="4203687"/>
            <a:ext cx="769257" cy="841829"/>
          </a:xfrm>
          <a:prstGeom prst="arc">
            <a:avLst>
              <a:gd name="adj1" fmla="val 18072536"/>
              <a:gd name="adj2" fmla="val 20677240"/>
            </a:avLst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2" name="Freeform: Shape 21"/>
          <p:cNvSpPr/>
          <p:nvPr/>
        </p:nvSpPr>
        <p:spPr>
          <a:xfrm>
            <a:off x="7166201" y="4567913"/>
            <a:ext cx="1422400" cy="464457"/>
          </a:xfrm>
          <a:custGeom>
            <a:avLst/>
            <a:gdLst>
              <a:gd name="connsiteX0" fmla="*/ 580571 w 1422400"/>
              <a:gd name="connsiteY0" fmla="*/ 0 h 464457"/>
              <a:gd name="connsiteX1" fmla="*/ 1335314 w 1422400"/>
              <a:gd name="connsiteY1" fmla="*/ 0 h 464457"/>
              <a:gd name="connsiteX2" fmla="*/ 1422400 w 1422400"/>
              <a:gd name="connsiteY2" fmla="*/ 246743 h 464457"/>
              <a:gd name="connsiteX3" fmla="*/ 1335314 w 1422400"/>
              <a:gd name="connsiteY3" fmla="*/ 464457 h 464457"/>
              <a:gd name="connsiteX4" fmla="*/ 870857 w 1422400"/>
              <a:gd name="connsiteY4" fmla="*/ 464457 h 464457"/>
              <a:gd name="connsiteX5" fmla="*/ 725714 w 1422400"/>
              <a:gd name="connsiteY5" fmla="*/ 348343 h 464457"/>
              <a:gd name="connsiteX6" fmla="*/ 682171 w 1422400"/>
              <a:gd name="connsiteY6" fmla="*/ 145143 h 464457"/>
              <a:gd name="connsiteX7" fmla="*/ 290286 w 1422400"/>
              <a:gd name="connsiteY7" fmla="*/ 159657 h 464457"/>
              <a:gd name="connsiteX8" fmla="*/ 58057 w 1422400"/>
              <a:gd name="connsiteY8" fmla="*/ 333828 h 464457"/>
              <a:gd name="connsiteX9" fmla="*/ 0 w 1422400"/>
              <a:gd name="connsiteY9" fmla="*/ 232228 h 464457"/>
              <a:gd name="connsiteX10" fmla="*/ 188686 w 1422400"/>
              <a:gd name="connsiteY10" fmla="*/ 29028 h 464457"/>
              <a:gd name="connsiteX11" fmla="*/ 580571 w 1422400"/>
              <a:gd name="connsiteY11" fmla="*/ 0 h 464457"/>
              <a:gd name="connsiteX0" fmla="*/ 580571 w 1422400"/>
              <a:gd name="connsiteY0" fmla="*/ 0 h 464457"/>
              <a:gd name="connsiteX1" fmla="*/ 1335314 w 1422400"/>
              <a:gd name="connsiteY1" fmla="*/ 0 h 464457"/>
              <a:gd name="connsiteX2" fmla="*/ 1422400 w 1422400"/>
              <a:gd name="connsiteY2" fmla="*/ 246743 h 464457"/>
              <a:gd name="connsiteX3" fmla="*/ 1335314 w 1422400"/>
              <a:gd name="connsiteY3" fmla="*/ 464457 h 464457"/>
              <a:gd name="connsiteX4" fmla="*/ 870857 w 1422400"/>
              <a:gd name="connsiteY4" fmla="*/ 464457 h 464457"/>
              <a:gd name="connsiteX5" fmla="*/ 725714 w 1422400"/>
              <a:gd name="connsiteY5" fmla="*/ 348343 h 464457"/>
              <a:gd name="connsiteX6" fmla="*/ 682171 w 1422400"/>
              <a:gd name="connsiteY6" fmla="*/ 145143 h 464457"/>
              <a:gd name="connsiteX7" fmla="*/ 290286 w 1422400"/>
              <a:gd name="connsiteY7" fmla="*/ 159657 h 464457"/>
              <a:gd name="connsiteX8" fmla="*/ 58057 w 1422400"/>
              <a:gd name="connsiteY8" fmla="*/ 333828 h 464457"/>
              <a:gd name="connsiteX9" fmla="*/ 0 w 1422400"/>
              <a:gd name="connsiteY9" fmla="*/ 232228 h 464457"/>
              <a:gd name="connsiteX10" fmla="*/ 188686 w 1422400"/>
              <a:gd name="connsiteY10" fmla="*/ 29028 h 464457"/>
              <a:gd name="connsiteX11" fmla="*/ 580571 w 1422400"/>
              <a:gd name="connsiteY11" fmla="*/ 0 h 464457"/>
              <a:gd name="connsiteX0" fmla="*/ 580571 w 1422400"/>
              <a:gd name="connsiteY0" fmla="*/ 0 h 464457"/>
              <a:gd name="connsiteX1" fmla="*/ 1335314 w 1422400"/>
              <a:gd name="connsiteY1" fmla="*/ 0 h 464457"/>
              <a:gd name="connsiteX2" fmla="*/ 1422400 w 1422400"/>
              <a:gd name="connsiteY2" fmla="*/ 246743 h 464457"/>
              <a:gd name="connsiteX3" fmla="*/ 1335314 w 1422400"/>
              <a:gd name="connsiteY3" fmla="*/ 464457 h 464457"/>
              <a:gd name="connsiteX4" fmla="*/ 870857 w 1422400"/>
              <a:gd name="connsiteY4" fmla="*/ 464457 h 464457"/>
              <a:gd name="connsiteX5" fmla="*/ 725714 w 1422400"/>
              <a:gd name="connsiteY5" fmla="*/ 348343 h 464457"/>
              <a:gd name="connsiteX6" fmla="*/ 682171 w 1422400"/>
              <a:gd name="connsiteY6" fmla="*/ 145143 h 464457"/>
              <a:gd name="connsiteX7" fmla="*/ 290286 w 1422400"/>
              <a:gd name="connsiteY7" fmla="*/ 159657 h 464457"/>
              <a:gd name="connsiteX8" fmla="*/ 58057 w 1422400"/>
              <a:gd name="connsiteY8" fmla="*/ 333828 h 464457"/>
              <a:gd name="connsiteX9" fmla="*/ 0 w 1422400"/>
              <a:gd name="connsiteY9" fmla="*/ 232228 h 464457"/>
              <a:gd name="connsiteX10" fmla="*/ 188686 w 1422400"/>
              <a:gd name="connsiteY10" fmla="*/ 29028 h 464457"/>
              <a:gd name="connsiteX11" fmla="*/ 580571 w 1422400"/>
              <a:gd name="connsiteY11" fmla="*/ 0 h 464457"/>
              <a:gd name="connsiteX0" fmla="*/ 580571 w 1422400"/>
              <a:gd name="connsiteY0" fmla="*/ 0 h 464457"/>
              <a:gd name="connsiteX1" fmla="*/ 1335314 w 1422400"/>
              <a:gd name="connsiteY1" fmla="*/ 0 h 464457"/>
              <a:gd name="connsiteX2" fmla="*/ 1422400 w 1422400"/>
              <a:gd name="connsiteY2" fmla="*/ 246743 h 464457"/>
              <a:gd name="connsiteX3" fmla="*/ 1335314 w 1422400"/>
              <a:gd name="connsiteY3" fmla="*/ 464457 h 464457"/>
              <a:gd name="connsiteX4" fmla="*/ 870857 w 1422400"/>
              <a:gd name="connsiteY4" fmla="*/ 464457 h 464457"/>
              <a:gd name="connsiteX5" fmla="*/ 725714 w 1422400"/>
              <a:gd name="connsiteY5" fmla="*/ 348343 h 464457"/>
              <a:gd name="connsiteX6" fmla="*/ 682171 w 1422400"/>
              <a:gd name="connsiteY6" fmla="*/ 145143 h 464457"/>
              <a:gd name="connsiteX7" fmla="*/ 290286 w 1422400"/>
              <a:gd name="connsiteY7" fmla="*/ 159657 h 464457"/>
              <a:gd name="connsiteX8" fmla="*/ 58057 w 1422400"/>
              <a:gd name="connsiteY8" fmla="*/ 333828 h 464457"/>
              <a:gd name="connsiteX9" fmla="*/ 0 w 1422400"/>
              <a:gd name="connsiteY9" fmla="*/ 232228 h 464457"/>
              <a:gd name="connsiteX10" fmla="*/ 188686 w 1422400"/>
              <a:gd name="connsiteY10" fmla="*/ 29028 h 464457"/>
              <a:gd name="connsiteX11" fmla="*/ 580571 w 1422400"/>
              <a:gd name="connsiteY11" fmla="*/ 0 h 464457"/>
              <a:gd name="connsiteX0" fmla="*/ 580571 w 1438428"/>
              <a:gd name="connsiteY0" fmla="*/ 0 h 464457"/>
              <a:gd name="connsiteX1" fmla="*/ 1335314 w 1438428"/>
              <a:gd name="connsiteY1" fmla="*/ 0 h 464457"/>
              <a:gd name="connsiteX2" fmla="*/ 1422400 w 1438428"/>
              <a:gd name="connsiteY2" fmla="*/ 246743 h 464457"/>
              <a:gd name="connsiteX3" fmla="*/ 1335314 w 1438428"/>
              <a:gd name="connsiteY3" fmla="*/ 464457 h 464457"/>
              <a:gd name="connsiteX4" fmla="*/ 870857 w 1438428"/>
              <a:gd name="connsiteY4" fmla="*/ 464457 h 464457"/>
              <a:gd name="connsiteX5" fmla="*/ 725714 w 1438428"/>
              <a:gd name="connsiteY5" fmla="*/ 348343 h 464457"/>
              <a:gd name="connsiteX6" fmla="*/ 682171 w 1438428"/>
              <a:gd name="connsiteY6" fmla="*/ 145143 h 464457"/>
              <a:gd name="connsiteX7" fmla="*/ 290286 w 1438428"/>
              <a:gd name="connsiteY7" fmla="*/ 159657 h 464457"/>
              <a:gd name="connsiteX8" fmla="*/ 58057 w 1438428"/>
              <a:gd name="connsiteY8" fmla="*/ 333828 h 464457"/>
              <a:gd name="connsiteX9" fmla="*/ 0 w 1438428"/>
              <a:gd name="connsiteY9" fmla="*/ 232228 h 464457"/>
              <a:gd name="connsiteX10" fmla="*/ 188686 w 1438428"/>
              <a:gd name="connsiteY10" fmla="*/ 29028 h 464457"/>
              <a:gd name="connsiteX11" fmla="*/ 580571 w 1438428"/>
              <a:gd name="connsiteY11" fmla="*/ 0 h 464457"/>
              <a:gd name="connsiteX0" fmla="*/ 580571 w 1422400"/>
              <a:gd name="connsiteY0" fmla="*/ 0 h 464457"/>
              <a:gd name="connsiteX1" fmla="*/ 1335314 w 1422400"/>
              <a:gd name="connsiteY1" fmla="*/ 0 h 464457"/>
              <a:gd name="connsiteX2" fmla="*/ 1422400 w 1422400"/>
              <a:gd name="connsiteY2" fmla="*/ 246743 h 464457"/>
              <a:gd name="connsiteX3" fmla="*/ 1335314 w 1422400"/>
              <a:gd name="connsiteY3" fmla="*/ 464457 h 464457"/>
              <a:gd name="connsiteX4" fmla="*/ 870857 w 1422400"/>
              <a:gd name="connsiteY4" fmla="*/ 464457 h 464457"/>
              <a:gd name="connsiteX5" fmla="*/ 725714 w 1422400"/>
              <a:gd name="connsiteY5" fmla="*/ 348343 h 464457"/>
              <a:gd name="connsiteX6" fmla="*/ 682171 w 1422400"/>
              <a:gd name="connsiteY6" fmla="*/ 145143 h 464457"/>
              <a:gd name="connsiteX7" fmla="*/ 290286 w 1422400"/>
              <a:gd name="connsiteY7" fmla="*/ 159657 h 464457"/>
              <a:gd name="connsiteX8" fmla="*/ 58057 w 1422400"/>
              <a:gd name="connsiteY8" fmla="*/ 333828 h 464457"/>
              <a:gd name="connsiteX9" fmla="*/ 0 w 1422400"/>
              <a:gd name="connsiteY9" fmla="*/ 232228 h 464457"/>
              <a:gd name="connsiteX10" fmla="*/ 188686 w 1422400"/>
              <a:gd name="connsiteY10" fmla="*/ 29028 h 464457"/>
              <a:gd name="connsiteX11" fmla="*/ 580571 w 1422400"/>
              <a:gd name="connsiteY11" fmla="*/ 0 h 464457"/>
              <a:gd name="connsiteX0" fmla="*/ 580571 w 1422400"/>
              <a:gd name="connsiteY0" fmla="*/ 0 h 464457"/>
              <a:gd name="connsiteX1" fmla="*/ 1335314 w 1422400"/>
              <a:gd name="connsiteY1" fmla="*/ 0 h 464457"/>
              <a:gd name="connsiteX2" fmla="*/ 1422400 w 1422400"/>
              <a:gd name="connsiteY2" fmla="*/ 246743 h 464457"/>
              <a:gd name="connsiteX3" fmla="*/ 1335314 w 1422400"/>
              <a:gd name="connsiteY3" fmla="*/ 464457 h 464457"/>
              <a:gd name="connsiteX4" fmla="*/ 870857 w 1422400"/>
              <a:gd name="connsiteY4" fmla="*/ 464457 h 464457"/>
              <a:gd name="connsiteX5" fmla="*/ 725714 w 1422400"/>
              <a:gd name="connsiteY5" fmla="*/ 348343 h 464457"/>
              <a:gd name="connsiteX6" fmla="*/ 682171 w 1422400"/>
              <a:gd name="connsiteY6" fmla="*/ 145143 h 464457"/>
              <a:gd name="connsiteX7" fmla="*/ 290286 w 1422400"/>
              <a:gd name="connsiteY7" fmla="*/ 159657 h 464457"/>
              <a:gd name="connsiteX8" fmla="*/ 58057 w 1422400"/>
              <a:gd name="connsiteY8" fmla="*/ 333828 h 464457"/>
              <a:gd name="connsiteX9" fmla="*/ 0 w 1422400"/>
              <a:gd name="connsiteY9" fmla="*/ 232228 h 464457"/>
              <a:gd name="connsiteX10" fmla="*/ 188686 w 1422400"/>
              <a:gd name="connsiteY10" fmla="*/ 29028 h 464457"/>
              <a:gd name="connsiteX11" fmla="*/ 580571 w 1422400"/>
              <a:gd name="connsiteY11" fmla="*/ 0 h 464457"/>
              <a:gd name="connsiteX0" fmla="*/ 580571 w 1422400"/>
              <a:gd name="connsiteY0" fmla="*/ 0 h 464457"/>
              <a:gd name="connsiteX1" fmla="*/ 1335314 w 1422400"/>
              <a:gd name="connsiteY1" fmla="*/ 0 h 464457"/>
              <a:gd name="connsiteX2" fmla="*/ 1422400 w 1422400"/>
              <a:gd name="connsiteY2" fmla="*/ 246743 h 464457"/>
              <a:gd name="connsiteX3" fmla="*/ 1335314 w 1422400"/>
              <a:gd name="connsiteY3" fmla="*/ 464457 h 464457"/>
              <a:gd name="connsiteX4" fmla="*/ 870857 w 1422400"/>
              <a:gd name="connsiteY4" fmla="*/ 464457 h 464457"/>
              <a:gd name="connsiteX5" fmla="*/ 725714 w 1422400"/>
              <a:gd name="connsiteY5" fmla="*/ 348343 h 464457"/>
              <a:gd name="connsiteX6" fmla="*/ 682171 w 1422400"/>
              <a:gd name="connsiteY6" fmla="*/ 145143 h 464457"/>
              <a:gd name="connsiteX7" fmla="*/ 290286 w 1422400"/>
              <a:gd name="connsiteY7" fmla="*/ 159657 h 464457"/>
              <a:gd name="connsiteX8" fmla="*/ 58057 w 1422400"/>
              <a:gd name="connsiteY8" fmla="*/ 333828 h 464457"/>
              <a:gd name="connsiteX9" fmla="*/ 0 w 1422400"/>
              <a:gd name="connsiteY9" fmla="*/ 232228 h 464457"/>
              <a:gd name="connsiteX10" fmla="*/ 188686 w 1422400"/>
              <a:gd name="connsiteY10" fmla="*/ 29028 h 464457"/>
              <a:gd name="connsiteX11" fmla="*/ 580571 w 1422400"/>
              <a:gd name="connsiteY11" fmla="*/ 0 h 464457"/>
              <a:gd name="connsiteX0" fmla="*/ 580571 w 1422400"/>
              <a:gd name="connsiteY0" fmla="*/ 2220 h 466677"/>
              <a:gd name="connsiteX1" fmla="*/ 1335314 w 1422400"/>
              <a:gd name="connsiteY1" fmla="*/ 2220 h 466677"/>
              <a:gd name="connsiteX2" fmla="*/ 1422400 w 1422400"/>
              <a:gd name="connsiteY2" fmla="*/ 248963 h 466677"/>
              <a:gd name="connsiteX3" fmla="*/ 1335314 w 1422400"/>
              <a:gd name="connsiteY3" fmla="*/ 466677 h 466677"/>
              <a:gd name="connsiteX4" fmla="*/ 870857 w 1422400"/>
              <a:gd name="connsiteY4" fmla="*/ 466677 h 466677"/>
              <a:gd name="connsiteX5" fmla="*/ 725714 w 1422400"/>
              <a:gd name="connsiteY5" fmla="*/ 350563 h 466677"/>
              <a:gd name="connsiteX6" fmla="*/ 682171 w 1422400"/>
              <a:gd name="connsiteY6" fmla="*/ 147363 h 466677"/>
              <a:gd name="connsiteX7" fmla="*/ 290286 w 1422400"/>
              <a:gd name="connsiteY7" fmla="*/ 161877 h 466677"/>
              <a:gd name="connsiteX8" fmla="*/ 58057 w 1422400"/>
              <a:gd name="connsiteY8" fmla="*/ 336048 h 466677"/>
              <a:gd name="connsiteX9" fmla="*/ 0 w 1422400"/>
              <a:gd name="connsiteY9" fmla="*/ 234448 h 466677"/>
              <a:gd name="connsiteX10" fmla="*/ 188686 w 1422400"/>
              <a:gd name="connsiteY10" fmla="*/ 31248 h 466677"/>
              <a:gd name="connsiteX11" fmla="*/ 580571 w 1422400"/>
              <a:gd name="connsiteY11" fmla="*/ 2220 h 466677"/>
              <a:gd name="connsiteX0" fmla="*/ 580571 w 1422400"/>
              <a:gd name="connsiteY0" fmla="*/ 0 h 464457"/>
              <a:gd name="connsiteX1" fmla="*/ 1335314 w 1422400"/>
              <a:gd name="connsiteY1" fmla="*/ 0 h 464457"/>
              <a:gd name="connsiteX2" fmla="*/ 1422400 w 1422400"/>
              <a:gd name="connsiteY2" fmla="*/ 246743 h 464457"/>
              <a:gd name="connsiteX3" fmla="*/ 1335314 w 1422400"/>
              <a:gd name="connsiteY3" fmla="*/ 464457 h 464457"/>
              <a:gd name="connsiteX4" fmla="*/ 870857 w 1422400"/>
              <a:gd name="connsiteY4" fmla="*/ 464457 h 464457"/>
              <a:gd name="connsiteX5" fmla="*/ 725714 w 1422400"/>
              <a:gd name="connsiteY5" fmla="*/ 348343 h 464457"/>
              <a:gd name="connsiteX6" fmla="*/ 682171 w 1422400"/>
              <a:gd name="connsiteY6" fmla="*/ 145143 h 464457"/>
              <a:gd name="connsiteX7" fmla="*/ 290286 w 1422400"/>
              <a:gd name="connsiteY7" fmla="*/ 159657 h 464457"/>
              <a:gd name="connsiteX8" fmla="*/ 58057 w 1422400"/>
              <a:gd name="connsiteY8" fmla="*/ 333828 h 464457"/>
              <a:gd name="connsiteX9" fmla="*/ 0 w 1422400"/>
              <a:gd name="connsiteY9" fmla="*/ 232228 h 464457"/>
              <a:gd name="connsiteX10" fmla="*/ 188686 w 1422400"/>
              <a:gd name="connsiteY10" fmla="*/ 29028 h 464457"/>
              <a:gd name="connsiteX11" fmla="*/ 580571 w 1422400"/>
              <a:gd name="connsiteY11" fmla="*/ 0 h 464457"/>
              <a:gd name="connsiteX0" fmla="*/ 580571 w 1422400"/>
              <a:gd name="connsiteY0" fmla="*/ 0 h 464457"/>
              <a:gd name="connsiteX1" fmla="*/ 1335314 w 1422400"/>
              <a:gd name="connsiteY1" fmla="*/ 0 h 464457"/>
              <a:gd name="connsiteX2" fmla="*/ 1422400 w 1422400"/>
              <a:gd name="connsiteY2" fmla="*/ 246743 h 464457"/>
              <a:gd name="connsiteX3" fmla="*/ 1335314 w 1422400"/>
              <a:gd name="connsiteY3" fmla="*/ 464457 h 464457"/>
              <a:gd name="connsiteX4" fmla="*/ 870857 w 1422400"/>
              <a:gd name="connsiteY4" fmla="*/ 464457 h 464457"/>
              <a:gd name="connsiteX5" fmla="*/ 725714 w 1422400"/>
              <a:gd name="connsiteY5" fmla="*/ 348343 h 464457"/>
              <a:gd name="connsiteX6" fmla="*/ 682171 w 1422400"/>
              <a:gd name="connsiteY6" fmla="*/ 145143 h 464457"/>
              <a:gd name="connsiteX7" fmla="*/ 290286 w 1422400"/>
              <a:gd name="connsiteY7" fmla="*/ 159657 h 464457"/>
              <a:gd name="connsiteX8" fmla="*/ 58057 w 1422400"/>
              <a:gd name="connsiteY8" fmla="*/ 333828 h 464457"/>
              <a:gd name="connsiteX9" fmla="*/ 0 w 1422400"/>
              <a:gd name="connsiteY9" fmla="*/ 232228 h 464457"/>
              <a:gd name="connsiteX10" fmla="*/ 188686 w 1422400"/>
              <a:gd name="connsiteY10" fmla="*/ 29028 h 464457"/>
              <a:gd name="connsiteX11" fmla="*/ 580571 w 1422400"/>
              <a:gd name="connsiteY11" fmla="*/ 0 h 4644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422400" h="464457">
                <a:moveTo>
                  <a:pt x="580571" y="0"/>
                </a:moveTo>
                <a:lnTo>
                  <a:pt x="1335314" y="0"/>
                </a:lnTo>
                <a:cubicBezTo>
                  <a:pt x="1415143" y="94948"/>
                  <a:pt x="1418771" y="88295"/>
                  <a:pt x="1422400" y="246743"/>
                </a:cubicBezTo>
                <a:cubicBezTo>
                  <a:pt x="1406071" y="478064"/>
                  <a:pt x="1402443" y="391886"/>
                  <a:pt x="1335314" y="464457"/>
                </a:cubicBezTo>
                <a:lnTo>
                  <a:pt x="870857" y="464457"/>
                </a:lnTo>
                <a:lnTo>
                  <a:pt x="725714" y="348343"/>
                </a:lnTo>
                <a:lnTo>
                  <a:pt x="682171" y="145143"/>
                </a:lnTo>
                <a:lnTo>
                  <a:pt x="290286" y="159657"/>
                </a:lnTo>
                <a:lnTo>
                  <a:pt x="58057" y="333828"/>
                </a:lnTo>
                <a:lnTo>
                  <a:pt x="0" y="232228"/>
                </a:lnTo>
                <a:cubicBezTo>
                  <a:pt x="62895" y="164495"/>
                  <a:pt x="94041" y="96761"/>
                  <a:pt x="188686" y="29028"/>
                </a:cubicBezTo>
                <a:cubicBezTo>
                  <a:pt x="325664" y="6652"/>
                  <a:pt x="449943" y="9676"/>
                  <a:pt x="580571" y="0"/>
                </a:cubicBezTo>
                <a:close/>
              </a:path>
            </a:pathLst>
          </a:custGeom>
          <a:solidFill>
            <a:srgbClr val="00B0F0">
              <a:alpha val="30196"/>
            </a:srgb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25" name="TextBox 24"/>
          <p:cNvSpPr txBox="1"/>
          <p:nvPr/>
        </p:nvSpPr>
        <p:spPr>
          <a:xfrm>
            <a:off x="1686076" y="5828422"/>
            <a:ext cx="20161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2400" b="1" dirty="0">
                <a:solidFill>
                  <a:srgbClr val="00B050"/>
                </a:solidFill>
                <a:latin typeface="Palatino Linotype" panose="02040502050505030304" pitchFamily="18" charset="0"/>
                <a:cs typeface="MV Boli" panose="02000500030200090000" pitchFamily="2" charset="0"/>
              </a:rPr>
              <a:t>With catalyst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6442561" y="5827262"/>
            <a:ext cx="24777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2400" b="1" dirty="0">
                <a:solidFill>
                  <a:srgbClr val="00B050"/>
                </a:solidFill>
                <a:latin typeface="Palatino Linotype" panose="02040502050505030304" pitchFamily="18" charset="0"/>
                <a:cs typeface="MV Boli" panose="02000500030200090000" pitchFamily="2" charset="0"/>
              </a:rPr>
              <a:t>Without catalyst</a:t>
            </a:r>
          </a:p>
        </p:txBody>
      </p:sp>
      <p:sp>
        <p:nvSpPr>
          <p:cNvPr id="29" name="Freeform: Shape 28"/>
          <p:cNvSpPr/>
          <p:nvPr/>
        </p:nvSpPr>
        <p:spPr>
          <a:xfrm>
            <a:off x="7495609" y="4722127"/>
            <a:ext cx="960120" cy="1196340"/>
          </a:xfrm>
          <a:custGeom>
            <a:avLst/>
            <a:gdLst>
              <a:gd name="connsiteX0" fmla="*/ 53340 w 960120"/>
              <a:gd name="connsiteY0" fmla="*/ 7620 h 1196340"/>
              <a:gd name="connsiteX1" fmla="*/ 99060 w 960120"/>
              <a:gd name="connsiteY1" fmla="*/ 411480 h 1196340"/>
              <a:gd name="connsiteX2" fmla="*/ 0 w 960120"/>
              <a:gd name="connsiteY2" fmla="*/ 838200 h 1196340"/>
              <a:gd name="connsiteX3" fmla="*/ 114300 w 960120"/>
              <a:gd name="connsiteY3" fmla="*/ 1097280 h 1196340"/>
              <a:gd name="connsiteX4" fmla="*/ 274320 w 960120"/>
              <a:gd name="connsiteY4" fmla="*/ 1196340 h 1196340"/>
              <a:gd name="connsiteX5" fmla="*/ 335280 w 960120"/>
              <a:gd name="connsiteY5" fmla="*/ 1059180 h 1196340"/>
              <a:gd name="connsiteX6" fmla="*/ 434340 w 960120"/>
              <a:gd name="connsiteY6" fmla="*/ 1104900 h 1196340"/>
              <a:gd name="connsiteX7" fmla="*/ 548640 w 960120"/>
              <a:gd name="connsiteY7" fmla="*/ 1005840 h 1196340"/>
              <a:gd name="connsiteX8" fmla="*/ 640080 w 960120"/>
              <a:gd name="connsiteY8" fmla="*/ 1074420 h 1196340"/>
              <a:gd name="connsiteX9" fmla="*/ 723900 w 960120"/>
              <a:gd name="connsiteY9" fmla="*/ 929640 h 1196340"/>
              <a:gd name="connsiteX10" fmla="*/ 792480 w 960120"/>
              <a:gd name="connsiteY10" fmla="*/ 1013460 h 1196340"/>
              <a:gd name="connsiteX11" fmla="*/ 830580 w 960120"/>
              <a:gd name="connsiteY11" fmla="*/ 708660 h 1196340"/>
              <a:gd name="connsiteX12" fmla="*/ 754380 w 960120"/>
              <a:gd name="connsiteY12" fmla="*/ 723900 h 1196340"/>
              <a:gd name="connsiteX13" fmla="*/ 701040 w 960120"/>
              <a:gd name="connsiteY13" fmla="*/ 822960 h 1196340"/>
              <a:gd name="connsiteX14" fmla="*/ 571500 w 960120"/>
              <a:gd name="connsiteY14" fmla="*/ 784860 h 1196340"/>
              <a:gd name="connsiteX15" fmla="*/ 480060 w 960120"/>
              <a:gd name="connsiteY15" fmla="*/ 571500 h 1196340"/>
              <a:gd name="connsiteX16" fmla="*/ 525780 w 960120"/>
              <a:gd name="connsiteY16" fmla="*/ 518160 h 1196340"/>
              <a:gd name="connsiteX17" fmla="*/ 594360 w 960120"/>
              <a:gd name="connsiteY17" fmla="*/ 601980 h 1196340"/>
              <a:gd name="connsiteX18" fmla="*/ 777240 w 960120"/>
              <a:gd name="connsiteY18" fmla="*/ 662940 h 1196340"/>
              <a:gd name="connsiteX19" fmla="*/ 891540 w 960120"/>
              <a:gd name="connsiteY19" fmla="*/ 647700 h 1196340"/>
              <a:gd name="connsiteX20" fmla="*/ 960120 w 960120"/>
              <a:gd name="connsiteY20" fmla="*/ 541020 h 1196340"/>
              <a:gd name="connsiteX21" fmla="*/ 822960 w 960120"/>
              <a:gd name="connsiteY21" fmla="*/ 525780 h 1196340"/>
              <a:gd name="connsiteX22" fmla="*/ 609600 w 960120"/>
              <a:gd name="connsiteY22" fmla="*/ 411480 h 1196340"/>
              <a:gd name="connsiteX23" fmla="*/ 449580 w 960120"/>
              <a:gd name="connsiteY23" fmla="*/ 342900 h 1196340"/>
              <a:gd name="connsiteX24" fmla="*/ 327660 w 960120"/>
              <a:gd name="connsiteY24" fmla="*/ 281940 h 1196340"/>
              <a:gd name="connsiteX25" fmla="*/ 274320 w 960120"/>
              <a:gd name="connsiteY25" fmla="*/ 0 h 1196340"/>
              <a:gd name="connsiteX26" fmla="*/ 53340 w 960120"/>
              <a:gd name="connsiteY26" fmla="*/ 7620 h 11963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960120" h="1196340">
                <a:moveTo>
                  <a:pt x="53340" y="7620"/>
                </a:moveTo>
                <a:lnTo>
                  <a:pt x="99060" y="411480"/>
                </a:lnTo>
                <a:lnTo>
                  <a:pt x="0" y="838200"/>
                </a:lnTo>
                <a:lnTo>
                  <a:pt x="114300" y="1097280"/>
                </a:lnTo>
                <a:lnTo>
                  <a:pt x="274320" y="1196340"/>
                </a:lnTo>
                <a:lnTo>
                  <a:pt x="335280" y="1059180"/>
                </a:lnTo>
                <a:lnTo>
                  <a:pt x="434340" y="1104900"/>
                </a:lnTo>
                <a:lnTo>
                  <a:pt x="548640" y="1005840"/>
                </a:lnTo>
                <a:lnTo>
                  <a:pt x="640080" y="1074420"/>
                </a:lnTo>
                <a:lnTo>
                  <a:pt x="723900" y="929640"/>
                </a:lnTo>
                <a:lnTo>
                  <a:pt x="792480" y="1013460"/>
                </a:lnTo>
                <a:lnTo>
                  <a:pt x="830580" y="708660"/>
                </a:lnTo>
                <a:lnTo>
                  <a:pt x="754380" y="723900"/>
                </a:lnTo>
                <a:lnTo>
                  <a:pt x="701040" y="822960"/>
                </a:lnTo>
                <a:lnTo>
                  <a:pt x="571500" y="784860"/>
                </a:lnTo>
                <a:lnTo>
                  <a:pt x="480060" y="571500"/>
                </a:lnTo>
                <a:lnTo>
                  <a:pt x="525780" y="518160"/>
                </a:lnTo>
                <a:lnTo>
                  <a:pt x="594360" y="601980"/>
                </a:lnTo>
                <a:lnTo>
                  <a:pt x="777240" y="662940"/>
                </a:lnTo>
                <a:lnTo>
                  <a:pt x="891540" y="647700"/>
                </a:lnTo>
                <a:lnTo>
                  <a:pt x="960120" y="541020"/>
                </a:lnTo>
                <a:lnTo>
                  <a:pt x="822960" y="525780"/>
                </a:lnTo>
                <a:lnTo>
                  <a:pt x="609600" y="411480"/>
                </a:lnTo>
                <a:lnTo>
                  <a:pt x="449580" y="342900"/>
                </a:lnTo>
                <a:lnTo>
                  <a:pt x="327660" y="281940"/>
                </a:lnTo>
                <a:lnTo>
                  <a:pt x="274320" y="0"/>
                </a:lnTo>
                <a:lnTo>
                  <a:pt x="53340" y="7620"/>
                </a:lnTo>
                <a:close/>
              </a:path>
            </a:pathLst>
          </a:custGeom>
          <a:solidFill>
            <a:srgbClr val="5045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8462515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45833E-6 3.7037E-6 L -1.45833E-6 0.34282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130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58333E-6 -3.33333E-6 L 4.58333E-6 0.34514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245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6 3.7037E-7 L 2.08333E-6 0.34375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717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10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1" presetClass="emph" presetSubtype="2" accel="125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40093"/>
                                      </p:to>
                                    </p:animClr>
                                    <p:set>
                                      <p:cBhvr>
                                        <p:cTn id="3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mph" presetSubtype="2" accel="125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9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40093"/>
                                      </p:to>
                                    </p:animClr>
                                    <p:set>
                                      <p:cBhvr>
                                        <p:cTn id="40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1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2" grpId="1" animBg="1"/>
      <p:bldP spid="12" grpId="2" animBg="1"/>
      <p:bldP spid="13" grpId="0" animBg="1"/>
      <p:bldP spid="13" grpId="1" animBg="1"/>
      <p:bldP spid="13" grpId="2" animBg="1"/>
      <p:bldP spid="14" grpId="0" animBg="1"/>
      <p:bldP spid="14" grpId="1" animBg="1"/>
      <p:bldP spid="14" grpId="2" animBg="1"/>
      <p:bldP spid="27" grpId="0" animBg="1"/>
      <p:bldP spid="2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/>
        </p:nvSpPr>
        <p:spPr>
          <a:xfrm>
            <a:off x="-995621" y="4517522"/>
            <a:ext cx="857250" cy="857250"/>
          </a:xfrm>
          <a:prstGeom prst="rect">
            <a:avLst/>
          </a:prstGeom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1" name="Right Triangle 30"/>
          <p:cNvSpPr/>
          <p:nvPr/>
        </p:nvSpPr>
        <p:spPr>
          <a:xfrm>
            <a:off x="4750464" y="4473357"/>
            <a:ext cx="857250" cy="857250"/>
          </a:xfrm>
          <a:prstGeom prst="rtTriangle">
            <a:avLst/>
          </a:prstGeom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3" name="Right Triangle 32"/>
          <p:cNvSpPr/>
          <p:nvPr/>
        </p:nvSpPr>
        <p:spPr>
          <a:xfrm rot="10800000">
            <a:off x="4703095" y="4473356"/>
            <a:ext cx="857250" cy="857250"/>
          </a:xfrm>
          <a:prstGeom prst="rtTriangle">
            <a:avLst/>
          </a:prstGeom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latin typeface="Arial Black" panose="020B0A04020102020204" pitchFamily="34" charset="0"/>
              </a:rPr>
              <a:t>Tiny robots!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07893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Enzymes are </a:t>
            </a:r>
            <a:r>
              <a:rPr lang="en-CA" i="1" dirty="0">
                <a:latin typeface="Arial" panose="020B0604020202020204" pitchFamily="34" charset="0"/>
                <a:cs typeface="Arial" panose="020B0604020202020204" pitchFamily="34" charset="0"/>
              </a:rPr>
              <a:t>really</a:t>
            </a:r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 good at one thing and one thing only: catalyzing their reaction. One enzyme can make millions of reactions happen every second!</a:t>
            </a:r>
          </a:p>
          <a:p>
            <a:pPr marL="0" indent="0">
              <a:buNone/>
            </a:pPr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In this sense, they are like robots or machines.</a:t>
            </a:r>
          </a:p>
        </p:txBody>
      </p:sp>
      <p:sp>
        <p:nvSpPr>
          <p:cNvPr id="23" name="Block Arc 22"/>
          <p:cNvSpPr/>
          <p:nvPr/>
        </p:nvSpPr>
        <p:spPr>
          <a:xfrm>
            <a:off x="3987955" y="3755012"/>
            <a:ext cx="2382270" cy="2382270"/>
          </a:xfrm>
          <a:prstGeom prst="blockArc">
            <a:avLst>
              <a:gd name="adj1" fmla="val 10800000"/>
              <a:gd name="adj2" fmla="val 0"/>
              <a:gd name="adj3" fmla="val 49881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chemeClr val="tx1"/>
              </a:solidFill>
            </a:endParaRPr>
          </a:p>
        </p:txBody>
      </p:sp>
      <p:sp>
        <p:nvSpPr>
          <p:cNvPr id="30" name="Block Arc 29"/>
          <p:cNvSpPr/>
          <p:nvPr/>
        </p:nvSpPr>
        <p:spPr>
          <a:xfrm rot="10800000">
            <a:off x="3987955" y="3755012"/>
            <a:ext cx="2382270" cy="2382270"/>
          </a:xfrm>
          <a:prstGeom prst="blockArc">
            <a:avLst>
              <a:gd name="adj1" fmla="val 10800000"/>
              <a:gd name="adj2" fmla="val 0"/>
              <a:gd name="adj3" fmla="val 49881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48075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autoRev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700000">
                                      <p:cBhvr>
                                        <p:cTn id="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700000">
                                      <p:cBhvr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" presetID="42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375E-6 3.7037E-6 L 0.47226 -0.00741 " pathEditMode="relative" rAng="0" ptsTypes="AA">
                                      <p:cBhvr>
                                        <p:cTn id="1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607" y="-370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42" presetClass="path" presetSubtype="0" repeatCount="indefinite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4.16667E-7 -4.81481E-6 L 0.66901 0.27709 " pathEditMode="relative" rAng="0" ptsTypes="AA">
                                      <p:cBhvr>
                                        <p:cTn id="1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451" y="13843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42" presetClass="path" presetSubtype="0" repeatCount="indefinite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3.54167E-6 -4.81481E-6 L 0.65092 0.00186 " pathEditMode="relative" rAng="0" ptsTypes="AA">
                                      <p:cBhvr>
                                        <p:cTn id="1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539" y="9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31" grpId="0" animBg="1"/>
      <p:bldP spid="31" grpId="1" animBg="1"/>
      <p:bldP spid="33" grpId="0" animBg="1"/>
      <p:bldP spid="33" grpId="1" animBg="1"/>
      <p:bldP spid="23" grpId="0" animBg="1"/>
      <p:bldP spid="3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latin typeface="Arial Black" panose="020B0A04020102020204" pitchFamily="34" charset="0"/>
              </a:rPr>
              <a:t>What kinds of reactions?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838200" y="1407893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CA" dirty="0" smtClean="0">
                <a:latin typeface="Arial" panose="020B0604020202020204" pitchFamily="34" charset="0"/>
                <a:cs typeface="Arial" panose="020B0604020202020204" pitchFamily="34" charset="0"/>
              </a:rPr>
              <a:t>DNA replication</a:t>
            </a:r>
            <a:endParaRPr lang="en-CA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CA" dirty="0" smtClean="0">
                <a:latin typeface="Arial" panose="020B0604020202020204" pitchFamily="34" charset="0"/>
                <a:cs typeface="Arial" panose="020B0604020202020204" pitchFamily="34" charset="0"/>
              </a:rPr>
              <a:t>Breaking down drugs and alcohol</a:t>
            </a:r>
          </a:p>
          <a:p>
            <a:pPr marL="0" indent="0">
              <a:buNone/>
            </a:pPr>
            <a:r>
              <a:rPr lang="en-CA" dirty="0" smtClean="0">
                <a:latin typeface="Arial" panose="020B0604020202020204" pitchFamily="34" charset="0"/>
                <a:cs typeface="Arial" panose="020B0604020202020204" pitchFamily="34" charset="0"/>
              </a:rPr>
              <a:t>Making energy in the mitochondria</a:t>
            </a:r>
          </a:p>
          <a:p>
            <a:pPr marL="0" indent="0">
              <a:buNone/>
            </a:pPr>
            <a:r>
              <a:rPr lang="en-CA" dirty="0" smtClean="0">
                <a:latin typeface="Arial" panose="020B0604020202020204" pitchFamily="34" charset="0"/>
                <a:cs typeface="Arial" panose="020B0604020202020204" pitchFamily="34" charset="0"/>
              </a:rPr>
              <a:t>Storing chemical energy as glycogen</a:t>
            </a:r>
          </a:p>
          <a:p>
            <a:pPr marL="0" indent="0">
              <a:buNone/>
            </a:pPr>
            <a:r>
              <a:rPr lang="en-CA" dirty="0" smtClean="0">
                <a:latin typeface="Arial" panose="020B0604020202020204" pitchFamily="34" charset="0"/>
                <a:cs typeface="Arial" panose="020B0604020202020204" pitchFamily="34" charset="0"/>
              </a:rPr>
              <a:t>Digesting food</a:t>
            </a:r>
          </a:p>
          <a:p>
            <a:pPr marL="0" indent="0">
              <a:buNone/>
            </a:pPr>
            <a:r>
              <a:rPr lang="en-CA" i="1" dirty="0" smtClean="0">
                <a:latin typeface="Arial" panose="020B0604020202020204" pitchFamily="34" charset="0"/>
                <a:cs typeface="Arial" panose="020B0604020202020204" pitchFamily="34" charset="0"/>
              </a:rPr>
              <a:t>[Many more]</a:t>
            </a:r>
          </a:p>
        </p:txBody>
      </p:sp>
      <p:sp>
        <p:nvSpPr>
          <p:cNvPr id="3" name="Rectangle 2"/>
          <p:cNvSpPr/>
          <p:nvPr/>
        </p:nvSpPr>
        <p:spPr>
          <a:xfrm>
            <a:off x="838200" y="3405201"/>
            <a:ext cx="2484976" cy="52322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none">
            <a:spAutoFit/>
          </a:bodyPr>
          <a:lstStyle/>
          <a:p>
            <a:r>
              <a:rPr lang="en-CA" sz="2800" dirty="0">
                <a:latin typeface="Arial" panose="020B0604020202020204" pitchFamily="34" charset="0"/>
                <a:cs typeface="Arial" panose="020B0604020202020204" pitchFamily="34" charset="0"/>
              </a:rPr>
              <a:t>Digesting food</a:t>
            </a:r>
          </a:p>
        </p:txBody>
      </p:sp>
    </p:spTree>
    <p:extLst>
      <p:ext uri="{BB962C8B-B14F-4D97-AF65-F5344CB8AC3E}">
        <p14:creationId xmlns:p14="http://schemas.microsoft.com/office/powerpoint/2010/main" val="30145036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/>
        </p:nvSpPr>
        <p:spPr>
          <a:xfrm>
            <a:off x="-995621" y="4517522"/>
            <a:ext cx="857250" cy="857250"/>
          </a:xfrm>
          <a:prstGeom prst="rect">
            <a:avLst/>
          </a:prstGeom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1" name="Right Triangle 30"/>
          <p:cNvSpPr/>
          <p:nvPr/>
        </p:nvSpPr>
        <p:spPr>
          <a:xfrm>
            <a:off x="4750464" y="4473357"/>
            <a:ext cx="857250" cy="857250"/>
          </a:xfrm>
          <a:prstGeom prst="rtTriangle">
            <a:avLst/>
          </a:prstGeom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3" name="Right Triangle 32"/>
          <p:cNvSpPr/>
          <p:nvPr/>
        </p:nvSpPr>
        <p:spPr>
          <a:xfrm rot="10800000">
            <a:off x="4703095" y="4473356"/>
            <a:ext cx="857250" cy="857250"/>
          </a:xfrm>
          <a:prstGeom prst="rtTriangle">
            <a:avLst/>
          </a:prstGeom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solidFill>
                  <a:srgbClr val="00B050"/>
                </a:solidFill>
                <a:latin typeface="Arial Black" panose="020B0A04020102020204" pitchFamily="34" charset="0"/>
              </a:rPr>
              <a:t>What </a:t>
            </a:r>
            <a:r>
              <a:rPr lang="en-CA" dirty="0" smtClean="0">
                <a:solidFill>
                  <a:srgbClr val="00B050"/>
                </a:solidFill>
                <a:latin typeface="Arial Black" panose="020B0A04020102020204" pitchFamily="34" charset="0"/>
              </a:rPr>
              <a:t>is this enzyme doing?</a:t>
            </a:r>
            <a:endParaRPr lang="en-CA" dirty="0">
              <a:solidFill>
                <a:srgbClr val="00B050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07893"/>
            <a:ext cx="10515600" cy="1540444"/>
          </a:xfrm>
        </p:spPr>
        <p:txBody>
          <a:bodyPr/>
          <a:lstStyle/>
          <a:p>
            <a:pPr marL="0" indent="0">
              <a:buNone/>
            </a:pPr>
            <a:r>
              <a:rPr lang="en-CA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Digesting a molecule!</a:t>
            </a:r>
            <a:endParaRPr lang="en-CA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Block Arc 22"/>
          <p:cNvSpPr/>
          <p:nvPr/>
        </p:nvSpPr>
        <p:spPr>
          <a:xfrm>
            <a:off x="3987955" y="3755012"/>
            <a:ext cx="2382270" cy="2382270"/>
          </a:xfrm>
          <a:prstGeom prst="blockArc">
            <a:avLst>
              <a:gd name="adj1" fmla="val 10800000"/>
              <a:gd name="adj2" fmla="val 0"/>
              <a:gd name="adj3" fmla="val 49881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chemeClr val="tx1"/>
              </a:solidFill>
            </a:endParaRPr>
          </a:p>
        </p:txBody>
      </p:sp>
      <p:sp>
        <p:nvSpPr>
          <p:cNvPr id="30" name="Block Arc 29"/>
          <p:cNvSpPr/>
          <p:nvPr/>
        </p:nvSpPr>
        <p:spPr>
          <a:xfrm rot="10800000">
            <a:off x="3987955" y="3755012"/>
            <a:ext cx="2382270" cy="2382270"/>
          </a:xfrm>
          <a:prstGeom prst="blockArc">
            <a:avLst>
              <a:gd name="adj1" fmla="val 10800000"/>
              <a:gd name="adj2" fmla="val 0"/>
              <a:gd name="adj3" fmla="val 49881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31491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700000">
                                      <p:cBhvr>
                                        <p:cTn id="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700000">
                                      <p:cBhvr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" presetID="42" presetClass="pat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375E-6 3.7037E-6 L 0.47226 -0.00741 " pathEditMode="relative" rAng="0" ptsTypes="AA">
                                      <p:cBhvr>
                                        <p:cTn id="1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607" y="-370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42" presetClass="path" presetSubtype="0" repeatCount="indefinite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4.16667E-7 -4.81481E-6 L 0.66901 0.27709 " pathEditMode="relative" rAng="0" ptsTypes="AA">
                                      <p:cBhvr>
                                        <p:cTn id="1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451" y="13843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42" presetClass="path" presetSubtype="0" repeatCount="indefinite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3.54167E-6 -4.81481E-6 L 0.65092 0.00186 " pathEditMode="relative" rAng="0" ptsTypes="AA">
                                      <p:cBhvr>
                                        <p:cTn id="1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539" y="9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31" grpId="0" animBg="1"/>
      <p:bldP spid="31" grpId="1" animBg="1"/>
      <p:bldP spid="33" grpId="0" animBg="1"/>
      <p:bldP spid="33" grpId="1" animBg="1"/>
      <p:bldP spid="3" grpId="0" build="p"/>
      <p:bldP spid="23" grpId="0" animBg="1"/>
      <p:bldP spid="3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1" name="Straight Connector 30"/>
          <p:cNvCxnSpPr>
            <a:cxnSpLocks/>
          </p:cNvCxnSpPr>
          <p:nvPr/>
        </p:nvCxnSpPr>
        <p:spPr>
          <a:xfrm flipH="1" flipV="1">
            <a:off x="6512111" y="2985901"/>
            <a:ext cx="238068" cy="45769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>
            <a:cxnSpLocks/>
          </p:cNvCxnSpPr>
          <p:nvPr/>
        </p:nvCxnSpPr>
        <p:spPr>
          <a:xfrm flipH="1" flipV="1">
            <a:off x="7116281" y="1201730"/>
            <a:ext cx="238068" cy="45769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8" name="Group 57"/>
          <p:cNvGrpSpPr/>
          <p:nvPr/>
        </p:nvGrpSpPr>
        <p:grpSpPr>
          <a:xfrm>
            <a:off x="4504745" y="3299592"/>
            <a:ext cx="2414400" cy="3763898"/>
            <a:chOff x="4504745" y="3299592"/>
            <a:chExt cx="2414400" cy="3763898"/>
          </a:xfrm>
        </p:grpSpPr>
        <p:sp>
          <p:nvSpPr>
            <p:cNvPr id="33" name="TextBox 32"/>
            <p:cNvSpPr txBox="1"/>
            <p:nvPr/>
          </p:nvSpPr>
          <p:spPr>
            <a:xfrm>
              <a:off x="6631145" y="3299592"/>
              <a:ext cx="288000" cy="28800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72000" tIns="0" rIns="72000" bIns="0" rtlCol="0" anchor="ctr">
              <a:noAutofit/>
            </a:bodyPr>
            <a:lstStyle/>
            <a:p>
              <a:pPr algn="ctr"/>
              <a:r>
                <a:rPr lang="en-CA" sz="2400" b="1" dirty="0">
                  <a:latin typeface="Arial" panose="020B0604020202020204" pitchFamily="34" charset="0"/>
                  <a:cs typeface="Arial" panose="020B0604020202020204" pitchFamily="34" charset="0"/>
                </a:rPr>
                <a:t>O</a:t>
              </a:r>
            </a:p>
          </p:txBody>
        </p:sp>
        <p:grpSp>
          <p:nvGrpSpPr>
            <p:cNvPr id="57" name="Group 56"/>
            <p:cNvGrpSpPr/>
            <p:nvPr/>
          </p:nvGrpSpPr>
          <p:grpSpPr>
            <a:xfrm>
              <a:off x="4504745" y="3556888"/>
              <a:ext cx="2270400" cy="3506602"/>
              <a:chOff x="4504745" y="3556888"/>
              <a:chExt cx="2270400" cy="3506602"/>
            </a:xfrm>
          </p:grpSpPr>
          <p:cxnSp>
            <p:nvCxnSpPr>
              <p:cNvPr id="25" name="Straight Connector 24"/>
              <p:cNvCxnSpPr>
                <a:cxnSpLocks/>
              </p:cNvCxnSpPr>
              <p:nvPr/>
            </p:nvCxnSpPr>
            <p:spPr>
              <a:xfrm flipH="1" flipV="1">
                <a:off x="5933565" y="4792557"/>
                <a:ext cx="238068" cy="457691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" name="Hexagon 2"/>
              <p:cNvSpPr/>
              <p:nvPr/>
            </p:nvSpPr>
            <p:spPr>
              <a:xfrm>
                <a:off x="5134756" y="5707939"/>
                <a:ext cx="1061843" cy="915382"/>
              </a:xfrm>
              <a:prstGeom prst="hexagon">
                <a:avLst/>
              </a:pr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8" name="TextBox 7"/>
              <p:cNvSpPr txBox="1"/>
              <p:nvPr/>
            </p:nvSpPr>
            <p:spPr>
              <a:xfrm>
                <a:off x="5277340" y="5569439"/>
                <a:ext cx="288000" cy="28800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lIns="72000" tIns="0" rIns="72000" bIns="0" rtlCol="0" anchor="ctr">
                <a:noAutofit/>
              </a:bodyPr>
              <a:lstStyle/>
              <a:p>
                <a:pPr algn="ctr"/>
                <a:r>
                  <a:rPr lang="en-CA" sz="2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O</a:t>
                </a:r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6052599" y="5106248"/>
                <a:ext cx="288000" cy="28800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lIns="72000" tIns="0" rIns="72000" bIns="0" rtlCol="0" anchor="ctr">
                <a:noAutofit/>
              </a:bodyPr>
              <a:lstStyle/>
              <a:p>
                <a:pPr algn="ctr"/>
                <a:r>
                  <a:rPr lang="en-CA" sz="2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O</a:t>
                </a:r>
              </a:p>
            </p:txBody>
          </p:sp>
          <p:cxnSp>
            <p:nvCxnSpPr>
              <p:cNvPr id="17" name="Straight Connector 16"/>
              <p:cNvCxnSpPr>
                <a:cxnSpLocks/>
              </p:cNvCxnSpPr>
              <p:nvPr/>
            </p:nvCxnSpPr>
            <p:spPr>
              <a:xfrm flipH="1" flipV="1">
                <a:off x="4896688" y="5709117"/>
                <a:ext cx="238068" cy="457691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" name="TextBox 17"/>
              <p:cNvSpPr txBox="1"/>
              <p:nvPr/>
            </p:nvSpPr>
            <p:spPr>
              <a:xfrm>
                <a:off x="4504745" y="5563939"/>
                <a:ext cx="576000" cy="28800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lIns="72000" tIns="0" rIns="72000" bIns="0" rtlCol="0" anchor="ctr">
                <a:noAutofit/>
              </a:bodyPr>
              <a:lstStyle/>
              <a:p>
                <a:pPr algn="ctr"/>
                <a:r>
                  <a:rPr lang="en-CA" sz="2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HO</a:t>
                </a:r>
              </a:p>
            </p:txBody>
          </p:sp>
          <p:sp>
            <p:nvSpPr>
              <p:cNvPr id="26" name="Hexagon 25"/>
              <p:cNvSpPr/>
              <p:nvPr/>
            </p:nvSpPr>
            <p:spPr>
              <a:xfrm>
                <a:off x="5713302" y="3882944"/>
                <a:ext cx="1061843" cy="915382"/>
              </a:xfrm>
              <a:prstGeom prst="hexagon">
                <a:avLst/>
              </a:pr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7" name="TextBox 26"/>
              <p:cNvSpPr txBox="1"/>
              <p:nvPr/>
            </p:nvSpPr>
            <p:spPr>
              <a:xfrm>
                <a:off x="5855886" y="3744444"/>
                <a:ext cx="288000" cy="28800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lIns="72000" tIns="0" rIns="72000" bIns="0" rtlCol="0" anchor="ctr">
                <a:noAutofit/>
              </a:bodyPr>
              <a:lstStyle/>
              <a:p>
                <a:pPr algn="ctr"/>
                <a:r>
                  <a:rPr lang="en-CA" sz="2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O</a:t>
                </a:r>
              </a:p>
            </p:txBody>
          </p:sp>
          <p:cxnSp>
            <p:nvCxnSpPr>
              <p:cNvPr id="29" name="Straight Connector 28"/>
              <p:cNvCxnSpPr>
                <a:cxnSpLocks/>
              </p:cNvCxnSpPr>
              <p:nvPr/>
            </p:nvCxnSpPr>
            <p:spPr>
              <a:xfrm flipH="1" flipV="1">
                <a:off x="5475234" y="3884122"/>
                <a:ext cx="238068" cy="457691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0" name="TextBox 29"/>
              <p:cNvSpPr txBox="1"/>
              <p:nvPr/>
            </p:nvSpPr>
            <p:spPr>
              <a:xfrm>
                <a:off x="5083291" y="3738944"/>
                <a:ext cx="576000" cy="28800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lIns="72000" tIns="0" rIns="72000" bIns="0" rtlCol="0" anchor="ctr">
                <a:noAutofit/>
              </a:bodyPr>
              <a:lstStyle/>
              <a:p>
                <a:pPr algn="ctr"/>
                <a:r>
                  <a:rPr lang="en-CA" sz="2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HO</a:t>
                </a:r>
              </a:p>
            </p:txBody>
          </p:sp>
          <p:cxnSp>
            <p:nvCxnSpPr>
              <p:cNvPr id="38" name="Straight Connector 37"/>
              <p:cNvCxnSpPr>
                <a:cxnSpLocks/>
              </p:cNvCxnSpPr>
              <p:nvPr/>
            </p:nvCxnSpPr>
            <p:spPr>
              <a:xfrm flipV="1">
                <a:off x="5107921" y="6605799"/>
                <a:ext cx="238068" cy="457691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" name="Right Triangle 13"/>
              <p:cNvSpPr/>
              <p:nvPr/>
            </p:nvSpPr>
            <p:spPr>
              <a:xfrm rot="12923921">
                <a:off x="5958778" y="5348867"/>
                <a:ext cx="118752" cy="351388"/>
              </a:xfrm>
              <a:prstGeom prst="rtTriangl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55" name="Right Triangle 54"/>
              <p:cNvSpPr/>
              <p:nvPr/>
            </p:nvSpPr>
            <p:spPr>
              <a:xfrm rot="12923921">
                <a:off x="6520048" y="3556888"/>
                <a:ext cx="118752" cy="351388"/>
              </a:xfrm>
              <a:prstGeom prst="rtTriangl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</p:grpSp>
      <p:cxnSp>
        <p:nvCxnSpPr>
          <p:cNvPr id="46" name="Straight Connector 45"/>
          <p:cNvCxnSpPr>
            <a:cxnSpLocks/>
          </p:cNvCxnSpPr>
          <p:nvPr/>
        </p:nvCxnSpPr>
        <p:spPr>
          <a:xfrm flipH="1" flipV="1">
            <a:off x="7673821" y="-630946"/>
            <a:ext cx="238068" cy="45769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latin typeface="Arial Black" panose="020B0A04020102020204" pitchFamily="34" charset="0"/>
              </a:rPr>
              <a:t>Amylase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838200" y="1407893"/>
            <a:ext cx="4591485" cy="164892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CA" dirty="0" smtClean="0">
                <a:latin typeface="Arial" panose="020B0604020202020204" pitchFamily="34" charset="0"/>
                <a:cs typeface="Arial" panose="020B0604020202020204" pitchFamily="34" charset="0"/>
              </a:rPr>
              <a:t>Amylase is an </a:t>
            </a:r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enzyme (one common place to find it is in your saliva) that </a:t>
            </a:r>
            <a:r>
              <a:rPr lang="en-CA" dirty="0" smtClean="0">
                <a:latin typeface="Arial" panose="020B0604020202020204" pitchFamily="34" charset="0"/>
                <a:cs typeface="Arial" panose="020B0604020202020204" pitchFamily="34" charset="0"/>
              </a:rPr>
              <a:t>digests starch.</a:t>
            </a:r>
            <a:endParaRPr lang="en-CA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Hexagon 33"/>
          <p:cNvSpPr/>
          <p:nvPr/>
        </p:nvSpPr>
        <p:spPr>
          <a:xfrm>
            <a:off x="6299012" y="2088858"/>
            <a:ext cx="1061843" cy="915382"/>
          </a:xfrm>
          <a:prstGeom prst="hexagon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5" name="TextBox 34"/>
          <p:cNvSpPr txBox="1"/>
          <p:nvPr/>
        </p:nvSpPr>
        <p:spPr>
          <a:xfrm>
            <a:off x="6441596" y="1950358"/>
            <a:ext cx="288000" cy="288000"/>
          </a:xfrm>
          <a:prstGeom prst="rect">
            <a:avLst/>
          </a:prstGeom>
          <a:solidFill>
            <a:schemeClr val="bg1"/>
          </a:solidFill>
        </p:spPr>
        <p:txBody>
          <a:bodyPr wrap="none" lIns="72000" tIns="0" rIns="72000" bIns="0" rtlCol="0" anchor="ctr">
            <a:noAutofit/>
          </a:bodyPr>
          <a:lstStyle/>
          <a:p>
            <a:pPr algn="ctr"/>
            <a:r>
              <a:rPr lang="en-CA" sz="2400" b="1" dirty="0"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</a:p>
        </p:txBody>
      </p:sp>
      <p:cxnSp>
        <p:nvCxnSpPr>
          <p:cNvPr id="36" name="Straight Connector 35"/>
          <p:cNvCxnSpPr>
            <a:cxnSpLocks/>
          </p:cNvCxnSpPr>
          <p:nvPr/>
        </p:nvCxnSpPr>
        <p:spPr>
          <a:xfrm flipH="1" flipV="1">
            <a:off x="6060944" y="2090036"/>
            <a:ext cx="238068" cy="45769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5669001" y="1944858"/>
            <a:ext cx="576000" cy="288000"/>
          </a:xfrm>
          <a:prstGeom prst="rect">
            <a:avLst/>
          </a:prstGeom>
          <a:solidFill>
            <a:schemeClr val="bg1"/>
          </a:solidFill>
        </p:spPr>
        <p:txBody>
          <a:bodyPr wrap="none" lIns="72000" tIns="0" rIns="72000" bIns="0" rtlCol="0" anchor="ctr">
            <a:noAutofit/>
          </a:bodyPr>
          <a:lstStyle/>
          <a:p>
            <a:pPr algn="ctr"/>
            <a:r>
              <a:rPr lang="en-CA" sz="2400" b="1" dirty="0">
                <a:latin typeface="Arial" panose="020B0604020202020204" pitchFamily="34" charset="0"/>
                <a:cs typeface="Arial" panose="020B0604020202020204" pitchFamily="34" charset="0"/>
              </a:rPr>
              <a:t>HO</a:t>
            </a:r>
          </a:p>
        </p:txBody>
      </p:sp>
      <p:sp>
        <p:nvSpPr>
          <p:cNvPr id="39" name="Hexagon 38"/>
          <p:cNvSpPr/>
          <p:nvPr/>
        </p:nvSpPr>
        <p:spPr>
          <a:xfrm>
            <a:off x="6875012" y="276628"/>
            <a:ext cx="1061843" cy="915382"/>
          </a:xfrm>
          <a:prstGeom prst="hexagon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1" name="TextBox 40"/>
          <p:cNvSpPr txBox="1"/>
          <p:nvPr/>
        </p:nvSpPr>
        <p:spPr>
          <a:xfrm>
            <a:off x="7017596" y="138128"/>
            <a:ext cx="288000" cy="288000"/>
          </a:xfrm>
          <a:prstGeom prst="rect">
            <a:avLst/>
          </a:prstGeom>
          <a:solidFill>
            <a:schemeClr val="bg1"/>
          </a:solidFill>
        </p:spPr>
        <p:txBody>
          <a:bodyPr wrap="none" lIns="72000" tIns="0" rIns="72000" bIns="0" rtlCol="0" anchor="ctr">
            <a:noAutofit/>
          </a:bodyPr>
          <a:lstStyle/>
          <a:p>
            <a:pPr algn="ctr"/>
            <a:r>
              <a:rPr lang="en-CA" sz="2400" b="1" dirty="0"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7792855" y="-325063"/>
            <a:ext cx="288000" cy="288000"/>
          </a:xfrm>
          <a:prstGeom prst="rect">
            <a:avLst/>
          </a:prstGeom>
          <a:solidFill>
            <a:schemeClr val="bg1"/>
          </a:solidFill>
        </p:spPr>
        <p:txBody>
          <a:bodyPr wrap="none" lIns="72000" tIns="0" rIns="72000" bIns="0" rtlCol="0" anchor="ctr">
            <a:noAutofit/>
          </a:bodyPr>
          <a:lstStyle/>
          <a:p>
            <a:pPr algn="ctr"/>
            <a:r>
              <a:rPr lang="en-CA" sz="2400" b="1" dirty="0"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</a:p>
        </p:txBody>
      </p:sp>
      <p:cxnSp>
        <p:nvCxnSpPr>
          <p:cNvPr id="43" name="Straight Connector 42"/>
          <p:cNvCxnSpPr>
            <a:cxnSpLocks/>
          </p:cNvCxnSpPr>
          <p:nvPr/>
        </p:nvCxnSpPr>
        <p:spPr>
          <a:xfrm flipH="1" flipV="1">
            <a:off x="6636944" y="277806"/>
            <a:ext cx="238068" cy="45769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6245001" y="132628"/>
            <a:ext cx="576000" cy="288000"/>
          </a:xfrm>
          <a:prstGeom prst="rect">
            <a:avLst/>
          </a:prstGeom>
          <a:solidFill>
            <a:schemeClr val="bg1"/>
          </a:solidFill>
        </p:spPr>
        <p:txBody>
          <a:bodyPr wrap="none" lIns="72000" tIns="0" rIns="72000" bIns="0" rtlCol="0" anchor="ctr">
            <a:noAutofit/>
          </a:bodyPr>
          <a:lstStyle/>
          <a:p>
            <a:pPr algn="ctr"/>
            <a:r>
              <a:rPr lang="en-CA" sz="2400" b="1" dirty="0">
                <a:latin typeface="Arial" panose="020B0604020202020204" pitchFamily="34" charset="0"/>
                <a:cs typeface="Arial" panose="020B0604020202020204" pitchFamily="34" charset="0"/>
              </a:rPr>
              <a:t>HO</a:t>
            </a:r>
          </a:p>
        </p:txBody>
      </p:sp>
      <p:sp>
        <p:nvSpPr>
          <p:cNvPr id="47" name="Block Arc 46"/>
          <p:cNvSpPr/>
          <p:nvPr/>
        </p:nvSpPr>
        <p:spPr>
          <a:xfrm>
            <a:off x="12503783" y="2534061"/>
            <a:ext cx="2382270" cy="2382270"/>
          </a:xfrm>
          <a:prstGeom prst="blockArc">
            <a:avLst>
              <a:gd name="adj1" fmla="val 10800000"/>
              <a:gd name="adj2" fmla="val 0"/>
              <a:gd name="adj3" fmla="val 49881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chemeClr val="tx1"/>
              </a:solidFill>
            </a:endParaRPr>
          </a:p>
        </p:txBody>
      </p:sp>
      <p:sp>
        <p:nvSpPr>
          <p:cNvPr id="48" name="Block Arc 47"/>
          <p:cNvSpPr/>
          <p:nvPr/>
        </p:nvSpPr>
        <p:spPr>
          <a:xfrm rot="10800000">
            <a:off x="12503783" y="2534061"/>
            <a:ext cx="2382270" cy="2382270"/>
          </a:xfrm>
          <a:prstGeom prst="blockArc">
            <a:avLst>
              <a:gd name="adj1" fmla="val 10800000"/>
              <a:gd name="adj2" fmla="val 0"/>
              <a:gd name="adj3" fmla="val 49881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chemeClr val="tx1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6907576" y="4272835"/>
            <a:ext cx="288000" cy="288000"/>
          </a:xfrm>
          <a:prstGeom prst="rect">
            <a:avLst/>
          </a:prstGeom>
          <a:solidFill>
            <a:schemeClr val="bg1"/>
          </a:solidFill>
        </p:spPr>
        <p:txBody>
          <a:bodyPr wrap="none" lIns="72000" tIns="0" rIns="72000" bIns="0" rtlCol="0" anchor="ctr">
            <a:noAutofit/>
          </a:bodyPr>
          <a:lstStyle/>
          <a:p>
            <a:pPr algn="ctr"/>
            <a:r>
              <a:rPr lang="en-CA" sz="2400" b="1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</a:p>
        </p:txBody>
      </p:sp>
      <p:cxnSp>
        <p:nvCxnSpPr>
          <p:cNvPr id="51" name="Straight Connector 50"/>
          <p:cNvCxnSpPr>
            <a:cxnSpLocks/>
          </p:cNvCxnSpPr>
          <p:nvPr/>
        </p:nvCxnSpPr>
        <p:spPr>
          <a:xfrm flipH="1" flipV="1">
            <a:off x="6524594" y="2991670"/>
            <a:ext cx="238068" cy="457691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6592336" y="3285575"/>
            <a:ext cx="576000" cy="288000"/>
          </a:xfrm>
          <a:prstGeom prst="rect">
            <a:avLst/>
          </a:prstGeom>
          <a:solidFill>
            <a:schemeClr val="bg1"/>
          </a:solidFill>
        </p:spPr>
        <p:txBody>
          <a:bodyPr wrap="none" lIns="72000" tIns="0" rIns="72000" bIns="0" rtlCol="0" anchor="ctr">
            <a:noAutofit/>
          </a:bodyPr>
          <a:lstStyle/>
          <a:p>
            <a:pPr algn="ctr"/>
            <a:r>
              <a:rPr lang="en-CA" sz="2400" b="1" dirty="0">
                <a:solidFill>
                  <a:srgbClr val="00B0F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OH</a:t>
            </a:r>
          </a:p>
        </p:txBody>
      </p:sp>
      <p:sp>
        <p:nvSpPr>
          <p:cNvPr id="52" name="Content Placeholder 2"/>
          <p:cNvSpPr txBox="1">
            <a:spLocks/>
          </p:cNvSpPr>
          <p:nvPr/>
        </p:nvSpPr>
        <p:spPr>
          <a:xfrm>
            <a:off x="812457" y="3056815"/>
            <a:ext cx="4591485" cy="9701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CA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did it do to the molecule?</a:t>
            </a:r>
            <a:endParaRPr lang="en-CA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7206491" y="1515421"/>
            <a:ext cx="288000" cy="288000"/>
          </a:xfrm>
          <a:prstGeom prst="rect">
            <a:avLst/>
          </a:prstGeom>
          <a:solidFill>
            <a:schemeClr val="bg1"/>
          </a:solidFill>
        </p:spPr>
        <p:txBody>
          <a:bodyPr wrap="none" lIns="72000" tIns="0" rIns="72000" bIns="0" rtlCol="0" anchor="ctr">
            <a:noAutofit/>
          </a:bodyPr>
          <a:lstStyle/>
          <a:p>
            <a:pPr algn="ctr"/>
            <a:r>
              <a:rPr lang="en-CA" sz="2400" b="1" dirty="0"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</a:p>
        </p:txBody>
      </p:sp>
      <p:sp>
        <p:nvSpPr>
          <p:cNvPr id="59" name="Right Triangle 58"/>
          <p:cNvSpPr/>
          <p:nvPr/>
        </p:nvSpPr>
        <p:spPr>
          <a:xfrm rot="12923921">
            <a:off x="7108960" y="1766150"/>
            <a:ext cx="118752" cy="351388"/>
          </a:xfrm>
          <a:prstGeom prst="rt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2" name="Right Triangle 61"/>
          <p:cNvSpPr/>
          <p:nvPr/>
        </p:nvSpPr>
        <p:spPr>
          <a:xfrm rot="12923921">
            <a:off x="7700477" y="-44867"/>
            <a:ext cx="118752" cy="351388"/>
          </a:xfrm>
          <a:prstGeom prst="rt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5" name="Content Placeholder 2"/>
          <p:cNvSpPr txBox="1">
            <a:spLocks/>
          </p:cNvSpPr>
          <p:nvPr/>
        </p:nvSpPr>
        <p:spPr>
          <a:xfrm>
            <a:off x="811946" y="3800686"/>
            <a:ext cx="4591485" cy="9701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CA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Amylase uses water to digest starch!</a:t>
            </a:r>
            <a:endParaRPr lang="en-CA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62808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autoRev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700000">
                                      <p:cBhvr>
                                        <p:cTn id="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700000">
                                      <p:cBhvr>
                                        <p:cTn id="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" presetID="42" presetClass="pat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91667E-6 4.44444E-6 L -1.23568 -0.03774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1784" y="-1898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42" presetClass="pat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91667E-6 4.44444E-6 L -1.23568 -0.03774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1784" y="-1898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7" presetClass="emph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Clr clrSpc="rgb" dir="cw">
                                      <p:cBhvr>
                                        <p:cTn id="14" dur="3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5" dur="3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42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4.16667E-7 -4.07407E-6 L 4.16667E-7 0.14375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7176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 animBg="1"/>
      <p:bldP spid="47" grpId="1" animBg="1"/>
      <p:bldP spid="48" grpId="0" animBg="1"/>
      <p:bldP spid="48" grpId="1" animBg="1"/>
      <p:bldP spid="49" grpId="0" animBg="1"/>
      <p:bldP spid="50" grpId="0" animBg="1"/>
      <p:bldP spid="52" grpId="0"/>
      <p:bldP spid="4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3" name="Group 72"/>
          <p:cNvGrpSpPr/>
          <p:nvPr/>
        </p:nvGrpSpPr>
        <p:grpSpPr>
          <a:xfrm>
            <a:off x="7643316" y="-47600"/>
            <a:ext cx="299078" cy="360455"/>
            <a:chOff x="5888955" y="5382059"/>
            <a:chExt cx="299078" cy="360455"/>
          </a:xfrm>
        </p:grpSpPr>
        <p:cxnSp>
          <p:nvCxnSpPr>
            <p:cNvPr id="74" name="Straight Connector 73"/>
            <p:cNvCxnSpPr/>
            <p:nvPr/>
          </p:nvCxnSpPr>
          <p:spPr>
            <a:xfrm>
              <a:off x="5888955" y="5611546"/>
              <a:ext cx="176213" cy="13096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>
              <a:off x="5963283" y="5548029"/>
              <a:ext cx="132717" cy="9864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>
              <a:off x="6032283" y="5484873"/>
              <a:ext cx="98619" cy="7329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>
              <a:off x="6098102" y="5426699"/>
              <a:ext cx="65600" cy="4875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>
              <a:off x="6155233" y="5382059"/>
              <a:ext cx="32800" cy="2437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7" name="Group 66"/>
          <p:cNvGrpSpPr/>
          <p:nvPr/>
        </p:nvGrpSpPr>
        <p:grpSpPr>
          <a:xfrm>
            <a:off x="7051413" y="1786409"/>
            <a:ext cx="299078" cy="360455"/>
            <a:chOff x="5888955" y="5382059"/>
            <a:chExt cx="299078" cy="360455"/>
          </a:xfrm>
        </p:grpSpPr>
        <p:cxnSp>
          <p:nvCxnSpPr>
            <p:cNvPr id="68" name="Straight Connector 67"/>
            <p:cNvCxnSpPr/>
            <p:nvPr/>
          </p:nvCxnSpPr>
          <p:spPr>
            <a:xfrm>
              <a:off x="5888955" y="5611546"/>
              <a:ext cx="176213" cy="13096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>
              <a:off x="5963283" y="5548029"/>
              <a:ext cx="132717" cy="9864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>
              <a:off x="6032283" y="5484873"/>
              <a:ext cx="98619" cy="73297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>
              <a:off x="6098102" y="5426699"/>
              <a:ext cx="65600" cy="4875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>
              <a:off x="6155233" y="5382059"/>
              <a:ext cx="32800" cy="2437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1" name="Straight Connector 30"/>
          <p:cNvCxnSpPr>
            <a:cxnSpLocks/>
          </p:cNvCxnSpPr>
          <p:nvPr/>
        </p:nvCxnSpPr>
        <p:spPr>
          <a:xfrm flipH="1" flipV="1">
            <a:off x="6512111" y="2985901"/>
            <a:ext cx="238068" cy="45769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>
            <a:cxnSpLocks/>
          </p:cNvCxnSpPr>
          <p:nvPr/>
        </p:nvCxnSpPr>
        <p:spPr>
          <a:xfrm flipH="1" flipV="1">
            <a:off x="7116281" y="1201730"/>
            <a:ext cx="238068" cy="45769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" name="Group 12"/>
          <p:cNvGrpSpPr/>
          <p:nvPr/>
        </p:nvGrpSpPr>
        <p:grpSpPr>
          <a:xfrm>
            <a:off x="4504745" y="3299592"/>
            <a:ext cx="2414400" cy="3763898"/>
            <a:chOff x="4504745" y="3299592"/>
            <a:chExt cx="2414400" cy="3763898"/>
          </a:xfrm>
        </p:grpSpPr>
        <p:grpSp>
          <p:nvGrpSpPr>
            <p:cNvPr id="12" name="Group 11"/>
            <p:cNvGrpSpPr/>
            <p:nvPr/>
          </p:nvGrpSpPr>
          <p:grpSpPr>
            <a:xfrm>
              <a:off x="5888955" y="5382059"/>
              <a:ext cx="299078" cy="360455"/>
              <a:chOff x="5888955" y="5382059"/>
              <a:chExt cx="299078" cy="360455"/>
            </a:xfrm>
          </p:grpSpPr>
          <p:cxnSp>
            <p:nvCxnSpPr>
              <p:cNvPr id="6" name="Straight Connector 5"/>
              <p:cNvCxnSpPr/>
              <p:nvPr/>
            </p:nvCxnSpPr>
            <p:spPr>
              <a:xfrm>
                <a:off x="5888955" y="5611546"/>
                <a:ext cx="176213" cy="130968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Straight Connector 48"/>
              <p:cNvCxnSpPr/>
              <p:nvPr/>
            </p:nvCxnSpPr>
            <p:spPr>
              <a:xfrm>
                <a:off x="5963283" y="5548029"/>
                <a:ext cx="132717" cy="9864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Connector 49"/>
              <p:cNvCxnSpPr/>
              <p:nvPr/>
            </p:nvCxnSpPr>
            <p:spPr>
              <a:xfrm>
                <a:off x="6032283" y="5484873"/>
                <a:ext cx="98619" cy="73297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/>
              <p:cNvCxnSpPr/>
              <p:nvPr/>
            </p:nvCxnSpPr>
            <p:spPr>
              <a:xfrm>
                <a:off x="6098102" y="5426699"/>
                <a:ext cx="65600" cy="48756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Straight Connector 53"/>
              <p:cNvCxnSpPr/>
              <p:nvPr/>
            </p:nvCxnSpPr>
            <p:spPr>
              <a:xfrm>
                <a:off x="6155233" y="5382059"/>
                <a:ext cx="32800" cy="24378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6" name="Group 55"/>
            <p:cNvGrpSpPr/>
            <p:nvPr/>
          </p:nvGrpSpPr>
          <p:grpSpPr>
            <a:xfrm>
              <a:off x="6473961" y="3562687"/>
              <a:ext cx="299078" cy="360455"/>
              <a:chOff x="5888955" y="5382059"/>
              <a:chExt cx="299078" cy="360455"/>
            </a:xfrm>
          </p:grpSpPr>
          <p:cxnSp>
            <p:nvCxnSpPr>
              <p:cNvPr id="62" name="Straight Connector 61"/>
              <p:cNvCxnSpPr/>
              <p:nvPr/>
            </p:nvCxnSpPr>
            <p:spPr>
              <a:xfrm>
                <a:off x="5888955" y="5611546"/>
                <a:ext cx="176213" cy="130968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Straight Connector 62"/>
              <p:cNvCxnSpPr/>
              <p:nvPr/>
            </p:nvCxnSpPr>
            <p:spPr>
              <a:xfrm>
                <a:off x="5963283" y="5548029"/>
                <a:ext cx="132717" cy="9864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Straight Connector 63"/>
              <p:cNvCxnSpPr/>
              <p:nvPr/>
            </p:nvCxnSpPr>
            <p:spPr>
              <a:xfrm>
                <a:off x="6032283" y="5484873"/>
                <a:ext cx="98619" cy="73297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Straight Connector 64"/>
              <p:cNvCxnSpPr/>
              <p:nvPr/>
            </p:nvCxnSpPr>
            <p:spPr>
              <a:xfrm>
                <a:off x="6098102" y="5426699"/>
                <a:ext cx="65600" cy="48756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Straight Connector 65"/>
              <p:cNvCxnSpPr/>
              <p:nvPr/>
            </p:nvCxnSpPr>
            <p:spPr>
              <a:xfrm>
                <a:off x="6155233" y="5382059"/>
                <a:ext cx="32800" cy="24378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3" name="TextBox 32"/>
            <p:cNvSpPr txBox="1"/>
            <p:nvPr/>
          </p:nvSpPr>
          <p:spPr>
            <a:xfrm>
              <a:off x="6631145" y="3299592"/>
              <a:ext cx="288000" cy="28800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72000" tIns="0" rIns="72000" bIns="0" rtlCol="0" anchor="ctr">
              <a:noAutofit/>
            </a:bodyPr>
            <a:lstStyle/>
            <a:p>
              <a:pPr algn="ctr"/>
              <a:r>
                <a:rPr lang="en-CA" sz="2400" b="1" dirty="0">
                  <a:latin typeface="Arial" panose="020B0604020202020204" pitchFamily="34" charset="0"/>
                  <a:cs typeface="Arial" panose="020B0604020202020204" pitchFamily="34" charset="0"/>
                </a:rPr>
                <a:t>O</a:t>
              </a:r>
            </a:p>
          </p:txBody>
        </p:sp>
        <p:grpSp>
          <p:nvGrpSpPr>
            <p:cNvPr id="57" name="Group 56"/>
            <p:cNvGrpSpPr/>
            <p:nvPr/>
          </p:nvGrpSpPr>
          <p:grpSpPr>
            <a:xfrm>
              <a:off x="4504745" y="3738944"/>
              <a:ext cx="2270400" cy="3324546"/>
              <a:chOff x="4504745" y="3738944"/>
              <a:chExt cx="2270400" cy="3324546"/>
            </a:xfrm>
          </p:grpSpPr>
          <p:cxnSp>
            <p:nvCxnSpPr>
              <p:cNvPr id="25" name="Straight Connector 24"/>
              <p:cNvCxnSpPr>
                <a:cxnSpLocks/>
              </p:cNvCxnSpPr>
              <p:nvPr/>
            </p:nvCxnSpPr>
            <p:spPr>
              <a:xfrm flipH="1" flipV="1">
                <a:off x="5933565" y="4792557"/>
                <a:ext cx="238068" cy="457691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" name="Hexagon 2"/>
              <p:cNvSpPr/>
              <p:nvPr/>
            </p:nvSpPr>
            <p:spPr>
              <a:xfrm>
                <a:off x="5134756" y="5707939"/>
                <a:ext cx="1061843" cy="915382"/>
              </a:xfrm>
              <a:prstGeom prst="hexagon">
                <a:avLst/>
              </a:pr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8" name="TextBox 7"/>
              <p:cNvSpPr txBox="1"/>
              <p:nvPr/>
            </p:nvSpPr>
            <p:spPr>
              <a:xfrm>
                <a:off x="5277340" y="5569439"/>
                <a:ext cx="288000" cy="28800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lIns="72000" tIns="0" rIns="72000" bIns="0" rtlCol="0" anchor="ctr">
                <a:noAutofit/>
              </a:bodyPr>
              <a:lstStyle/>
              <a:p>
                <a:pPr algn="ctr"/>
                <a:r>
                  <a:rPr lang="en-CA" sz="2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O</a:t>
                </a:r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6052599" y="5106248"/>
                <a:ext cx="288000" cy="28800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lIns="72000" tIns="0" rIns="72000" bIns="0" rtlCol="0" anchor="ctr">
                <a:noAutofit/>
              </a:bodyPr>
              <a:lstStyle/>
              <a:p>
                <a:pPr algn="ctr"/>
                <a:r>
                  <a:rPr lang="en-CA" sz="2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O</a:t>
                </a:r>
              </a:p>
            </p:txBody>
          </p:sp>
          <p:cxnSp>
            <p:nvCxnSpPr>
              <p:cNvPr id="17" name="Straight Connector 16"/>
              <p:cNvCxnSpPr>
                <a:cxnSpLocks/>
              </p:cNvCxnSpPr>
              <p:nvPr/>
            </p:nvCxnSpPr>
            <p:spPr>
              <a:xfrm flipH="1" flipV="1">
                <a:off x="4896688" y="5709117"/>
                <a:ext cx="238068" cy="457691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" name="TextBox 17"/>
              <p:cNvSpPr txBox="1"/>
              <p:nvPr/>
            </p:nvSpPr>
            <p:spPr>
              <a:xfrm>
                <a:off x="4504745" y="5563939"/>
                <a:ext cx="576000" cy="28800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lIns="72000" tIns="0" rIns="72000" bIns="0" rtlCol="0" anchor="ctr">
                <a:noAutofit/>
              </a:bodyPr>
              <a:lstStyle/>
              <a:p>
                <a:pPr algn="ctr"/>
                <a:r>
                  <a:rPr lang="en-CA" sz="2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HO</a:t>
                </a:r>
              </a:p>
            </p:txBody>
          </p:sp>
          <p:sp>
            <p:nvSpPr>
              <p:cNvPr id="26" name="Hexagon 25"/>
              <p:cNvSpPr/>
              <p:nvPr/>
            </p:nvSpPr>
            <p:spPr>
              <a:xfrm>
                <a:off x="5713302" y="3882944"/>
                <a:ext cx="1061843" cy="915382"/>
              </a:xfrm>
              <a:prstGeom prst="hexagon">
                <a:avLst/>
              </a:pr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27" name="TextBox 26"/>
              <p:cNvSpPr txBox="1"/>
              <p:nvPr/>
            </p:nvSpPr>
            <p:spPr>
              <a:xfrm>
                <a:off x="5855886" y="3744444"/>
                <a:ext cx="288000" cy="28800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lIns="72000" tIns="0" rIns="72000" bIns="0" rtlCol="0" anchor="ctr">
                <a:noAutofit/>
              </a:bodyPr>
              <a:lstStyle/>
              <a:p>
                <a:pPr algn="ctr"/>
                <a:r>
                  <a:rPr lang="en-CA" sz="2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O</a:t>
                </a:r>
              </a:p>
            </p:txBody>
          </p:sp>
          <p:cxnSp>
            <p:nvCxnSpPr>
              <p:cNvPr id="29" name="Straight Connector 28"/>
              <p:cNvCxnSpPr>
                <a:cxnSpLocks/>
              </p:cNvCxnSpPr>
              <p:nvPr/>
            </p:nvCxnSpPr>
            <p:spPr>
              <a:xfrm flipH="1" flipV="1">
                <a:off x="5475234" y="3884122"/>
                <a:ext cx="238068" cy="457691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0" name="TextBox 29"/>
              <p:cNvSpPr txBox="1"/>
              <p:nvPr/>
            </p:nvSpPr>
            <p:spPr>
              <a:xfrm>
                <a:off x="5083291" y="3738944"/>
                <a:ext cx="576000" cy="28800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lIns="72000" tIns="0" rIns="72000" bIns="0" rtlCol="0" anchor="ctr">
                <a:noAutofit/>
              </a:bodyPr>
              <a:lstStyle/>
              <a:p>
                <a:pPr algn="ctr"/>
                <a:r>
                  <a:rPr lang="en-CA" sz="2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HO</a:t>
                </a:r>
              </a:p>
            </p:txBody>
          </p:sp>
          <p:cxnSp>
            <p:nvCxnSpPr>
              <p:cNvPr id="38" name="Straight Connector 37"/>
              <p:cNvCxnSpPr>
                <a:cxnSpLocks/>
              </p:cNvCxnSpPr>
              <p:nvPr/>
            </p:nvCxnSpPr>
            <p:spPr>
              <a:xfrm flipV="1">
                <a:off x="5107921" y="6605799"/>
                <a:ext cx="238068" cy="457691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cxnSp>
        <p:nvCxnSpPr>
          <p:cNvPr id="46" name="Straight Connector 45"/>
          <p:cNvCxnSpPr>
            <a:cxnSpLocks/>
          </p:cNvCxnSpPr>
          <p:nvPr/>
        </p:nvCxnSpPr>
        <p:spPr>
          <a:xfrm flipH="1" flipV="1">
            <a:off x="7673821" y="-630946"/>
            <a:ext cx="238068" cy="45769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latin typeface="Arial Black" panose="020B0A04020102020204" pitchFamily="34" charset="0"/>
              </a:rPr>
              <a:t>Specificity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838200" y="1407893"/>
            <a:ext cx="4591485" cy="164892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Enzymes can only catalyze their specific reaction.</a:t>
            </a:r>
          </a:p>
        </p:txBody>
      </p:sp>
      <p:sp>
        <p:nvSpPr>
          <p:cNvPr id="34" name="Hexagon 33"/>
          <p:cNvSpPr/>
          <p:nvPr/>
        </p:nvSpPr>
        <p:spPr>
          <a:xfrm>
            <a:off x="6299012" y="2088858"/>
            <a:ext cx="1061843" cy="915382"/>
          </a:xfrm>
          <a:prstGeom prst="hexagon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5" name="TextBox 34"/>
          <p:cNvSpPr txBox="1"/>
          <p:nvPr/>
        </p:nvSpPr>
        <p:spPr>
          <a:xfrm>
            <a:off x="6441596" y="1950358"/>
            <a:ext cx="288000" cy="288000"/>
          </a:xfrm>
          <a:prstGeom prst="rect">
            <a:avLst/>
          </a:prstGeom>
          <a:solidFill>
            <a:schemeClr val="bg1"/>
          </a:solidFill>
        </p:spPr>
        <p:txBody>
          <a:bodyPr wrap="none" lIns="72000" tIns="0" rIns="72000" bIns="0" rtlCol="0" anchor="ctr">
            <a:noAutofit/>
          </a:bodyPr>
          <a:lstStyle/>
          <a:p>
            <a:pPr algn="ctr"/>
            <a:r>
              <a:rPr lang="en-CA" sz="2400" b="1" dirty="0"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</a:p>
        </p:txBody>
      </p:sp>
      <p:cxnSp>
        <p:nvCxnSpPr>
          <p:cNvPr id="36" name="Straight Connector 35"/>
          <p:cNvCxnSpPr>
            <a:cxnSpLocks/>
          </p:cNvCxnSpPr>
          <p:nvPr/>
        </p:nvCxnSpPr>
        <p:spPr>
          <a:xfrm flipH="1" flipV="1">
            <a:off x="6060944" y="2090036"/>
            <a:ext cx="238068" cy="45769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5669001" y="1944858"/>
            <a:ext cx="576000" cy="288000"/>
          </a:xfrm>
          <a:prstGeom prst="rect">
            <a:avLst/>
          </a:prstGeom>
          <a:solidFill>
            <a:schemeClr val="bg1"/>
          </a:solidFill>
        </p:spPr>
        <p:txBody>
          <a:bodyPr wrap="none" lIns="72000" tIns="0" rIns="72000" bIns="0" rtlCol="0" anchor="ctr">
            <a:noAutofit/>
          </a:bodyPr>
          <a:lstStyle/>
          <a:p>
            <a:pPr algn="ctr"/>
            <a:r>
              <a:rPr lang="en-CA" sz="2400" b="1" dirty="0">
                <a:latin typeface="Arial" panose="020B0604020202020204" pitchFamily="34" charset="0"/>
                <a:cs typeface="Arial" panose="020B0604020202020204" pitchFamily="34" charset="0"/>
              </a:rPr>
              <a:t>HO</a:t>
            </a:r>
          </a:p>
        </p:txBody>
      </p:sp>
      <p:sp>
        <p:nvSpPr>
          <p:cNvPr id="39" name="Hexagon 38"/>
          <p:cNvSpPr/>
          <p:nvPr/>
        </p:nvSpPr>
        <p:spPr>
          <a:xfrm>
            <a:off x="6875012" y="276628"/>
            <a:ext cx="1061843" cy="915382"/>
          </a:xfrm>
          <a:prstGeom prst="hexagon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1" name="TextBox 40"/>
          <p:cNvSpPr txBox="1"/>
          <p:nvPr/>
        </p:nvSpPr>
        <p:spPr>
          <a:xfrm>
            <a:off x="7017596" y="138128"/>
            <a:ext cx="288000" cy="288000"/>
          </a:xfrm>
          <a:prstGeom prst="rect">
            <a:avLst/>
          </a:prstGeom>
          <a:solidFill>
            <a:schemeClr val="bg1"/>
          </a:solidFill>
        </p:spPr>
        <p:txBody>
          <a:bodyPr wrap="none" lIns="72000" tIns="0" rIns="72000" bIns="0" rtlCol="0" anchor="ctr">
            <a:noAutofit/>
          </a:bodyPr>
          <a:lstStyle/>
          <a:p>
            <a:pPr algn="ctr"/>
            <a:r>
              <a:rPr lang="en-CA" sz="2400" b="1" dirty="0"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7792855" y="-325063"/>
            <a:ext cx="288000" cy="288000"/>
          </a:xfrm>
          <a:prstGeom prst="rect">
            <a:avLst/>
          </a:prstGeom>
          <a:solidFill>
            <a:schemeClr val="bg1"/>
          </a:solidFill>
        </p:spPr>
        <p:txBody>
          <a:bodyPr wrap="none" lIns="72000" tIns="0" rIns="72000" bIns="0" rtlCol="0" anchor="ctr">
            <a:noAutofit/>
          </a:bodyPr>
          <a:lstStyle/>
          <a:p>
            <a:pPr algn="ctr"/>
            <a:r>
              <a:rPr lang="en-CA" sz="2400" b="1" dirty="0"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</a:p>
        </p:txBody>
      </p:sp>
      <p:cxnSp>
        <p:nvCxnSpPr>
          <p:cNvPr id="43" name="Straight Connector 42"/>
          <p:cNvCxnSpPr>
            <a:cxnSpLocks/>
          </p:cNvCxnSpPr>
          <p:nvPr/>
        </p:nvCxnSpPr>
        <p:spPr>
          <a:xfrm flipH="1" flipV="1">
            <a:off x="6636944" y="277806"/>
            <a:ext cx="238068" cy="45769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6245001" y="132628"/>
            <a:ext cx="576000" cy="288000"/>
          </a:xfrm>
          <a:prstGeom prst="rect">
            <a:avLst/>
          </a:prstGeom>
          <a:solidFill>
            <a:schemeClr val="bg1"/>
          </a:solidFill>
        </p:spPr>
        <p:txBody>
          <a:bodyPr wrap="none" lIns="72000" tIns="0" rIns="72000" bIns="0" rtlCol="0" anchor="ctr">
            <a:noAutofit/>
          </a:bodyPr>
          <a:lstStyle/>
          <a:p>
            <a:pPr algn="ctr"/>
            <a:r>
              <a:rPr lang="en-CA" sz="2400" b="1" dirty="0">
                <a:latin typeface="Arial" panose="020B0604020202020204" pitchFamily="34" charset="0"/>
                <a:cs typeface="Arial" panose="020B0604020202020204" pitchFamily="34" charset="0"/>
              </a:rPr>
              <a:t>HO</a:t>
            </a:r>
          </a:p>
        </p:txBody>
      </p:sp>
      <p:sp>
        <p:nvSpPr>
          <p:cNvPr id="47" name="Block Arc 46"/>
          <p:cNvSpPr/>
          <p:nvPr/>
        </p:nvSpPr>
        <p:spPr>
          <a:xfrm>
            <a:off x="12503783" y="2534061"/>
            <a:ext cx="2382270" cy="2382270"/>
          </a:xfrm>
          <a:prstGeom prst="blockArc">
            <a:avLst>
              <a:gd name="adj1" fmla="val 10800000"/>
              <a:gd name="adj2" fmla="val 0"/>
              <a:gd name="adj3" fmla="val 49881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chemeClr val="tx1"/>
              </a:solidFill>
            </a:endParaRPr>
          </a:p>
        </p:txBody>
      </p:sp>
      <p:sp>
        <p:nvSpPr>
          <p:cNvPr id="48" name="Block Arc 47"/>
          <p:cNvSpPr/>
          <p:nvPr/>
        </p:nvSpPr>
        <p:spPr>
          <a:xfrm rot="10800000">
            <a:off x="12503783" y="2534061"/>
            <a:ext cx="2382270" cy="2382270"/>
          </a:xfrm>
          <a:prstGeom prst="blockArc">
            <a:avLst>
              <a:gd name="adj1" fmla="val 10800000"/>
              <a:gd name="adj2" fmla="val 0"/>
              <a:gd name="adj3" fmla="val 49881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>
              <a:solidFill>
                <a:schemeClr val="tx1"/>
              </a:solidFill>
            </a:endParaRPr>
          </a:p>
        </p:txBody>
      </p:sp>
      <p:sp>
        <p:nvSpPr>
          <p:cNvPr id="52" name="Content Placeholder 2"/>
          <p:cNvSpPr txBox="1">
            <a:spLocks/>
          </p:cNvSpPr>
          <p:nvPr/>
        </p:nvSpPr>
        <p:spPr>
          <a:xfrm>
            <a:off x="825717" y="2257553"/>
            <a:ext cx="4591485" cy="13300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CA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is the difference between this molecule and the previous?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7206491" y="1515421"/>
            <a:ext cx="288000" cy="288000"/>
          </a:xfrm>
          <a:prstGeom prst="rect">
            <a:avLst/>
          </a:prstGeom>
          <a:solidFill>
            <a:schemeClr val="bg1"/>
          </a:solidFill>
        </p:spPr>
        <p:txBody>
          <a:bodyPr wrap="none" lIns="72000" tIns="0" rIns="72000" bIns="0" rtlCol="0" anchor="ctr">
            <a:noAutofit/>
          </a:bodyPr>
          <a:lstStyle/>
          <a:p>
            <a:pPr algn="ctr"/>
            <a:r>
              <a:rPr lang="en-CA" sz="2400" b="1" dirty="0"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</a:p>
        </p:txBody>
      </p:sp>
      <p:sp>
        <p:nvSpPr>
          <p:cNvPr id="53" name="Content Placeholder 2"/>
          <p:cNvSpPr txBox="1">
            <a:spLocks/>
          </p:cNvSpPr>
          <p:nvPr/>
        </p:nvSpPr>
        <p:spPr>
          <a:xfrm>
            <a:off x="831958" y="3570177"/>
            <a:ext cx="4591485" cy="22884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CA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is cellulose, a.k.a. plant fiber. We can’t eat plants because we can’t digest this, even though it’s so similar to starch!</a:t>
            </a:r>
            <a:endParaRPr lang="en-CA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7031152" y="-562239"/>
            <a:ext cx="3576110" cy="7694436"/>
            <a:chOff x="7031152" y="-562239"/>
            <a:chExt cx="3576110" cy="7694436"/>
          </a:xfrm>
        </p:grpSpPr>
        <p:cxnSp>
          <p:nvCxnSpPr>
            <p:cNvPr id="59" name="Straight Connector 58"/>
            <p:cNvCxnSpPr>
              <a:cxnSpLocks/>
            </p:cNvCxnSpPr>
            <p:nvPr/>
          </p:nvCxnSpPr>
          <p:spPr>
            <a:xfrm flipH="1" flipV="1">
              <a:off x="9038518" y="3054608"/>
              <a:ext cx="238068" cy="457691"/>
            </a:xfrm>
            <a:prstGeom prst="line">
              <a:avLst/>
            </a:prstGeom>
            <a:ln w="3810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>
              <a:cxnSpLocks/>
            </p:cNvCxnSpPr>
            <p:nvPr/>
          </p:nvCxnSpPr>
          <p:spPr>
            <a:xfrm flipH="1" flipV="1">
              <a:off x="9642688" y="1270437"/>
              <a:ext cx="238068" cy="457691"/>
            </a:xfrm>
            <a:prstGeom prst="line">
              <a:avLst/>
            </a:prstGeom>
            <a:ln w="3810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80" name="Group 79"/>
            <p:cNvGrpSpPr/>
            <p:nvPr/>
          </p:nvGrpSpPr>
          <p:grpSpPr>
            <a:xfrm>
              <a:off x="7031152" y="3368299"/>
              <a:ext cx="2414400" cy="3763898"/>
              <a:chOff x="4504745" y="3299592"/>
              <a:chExt cx="2414400" cy="3763898"/>
            </a:xfrm>
          </p:grpSpPr>
          <p:sp>
            <p:nvSpPr>
              <p:cNvPr id="81" name="TextBox 80"/>
              <p:cNvSpPr txBox="1"/>
              <p:nvPr/>
            </p:nvSpPr>
            <p:spPr>
              <a:xfrm>
                <a:off x="6631145" y="3299592"/>
                <a:ext cx="288000" cy="2880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wrap="none" lIns="72000" tIns="0" rIns="72000" bIns="0" rtlCol="0" anchor="ctr">
                <a:noAutofit/>
              </a:bodyPr>
              <a:lstStyle/>
              <a:p>
                <a:pPr algn="ctr"/>
                <a:r>
                  <a:rPr lang="en-CA" sz="2400" b="1" dirty="0">
                    <a:solidFill>
                      <a:schemeClr val="bg1">
                        <a:lumMod val="75000"/>
                      </a:schemeClr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O</a:t>
                </a:r>
              </a:p>
            </p:txBody>
          </p:sp>
          <p:grpSp>
            <p:nvGrpSpPr>
              <p:cNvPr id="82" name="Group 81"/>
              <p:cNvGrpSpPr/>
              <p:nvPr/>
            </p:nvGrpSpPr>
            <p:grpSpPr>
              <a:xfrm>
                <a:off x="4504745" y="3556888"/>
                <a:ext cx="2270400" cy="3506602"/>
                <a:chOff x="4504745" y="3556888"/>
                <a:chExt cx="2270400" cy="3506602"/>
              </a:xfrm>
            </p:grpSpPr>
            <p:cxnSp>
              <p:nvCxnSpPr>
                <p:cNvPr id="83" name="Straight Connector 82"/>
                <p:cNvCxnSpPr>
                  <a:cxnSpLocks/>
                </p:cNvCxnSpPr>
                <p:nvPr/>
              </p:nvCxnSpPr>
              <p:spPr>
                <a:xfrm flipH="1" flipV="1">
                  <a:off x="5933565" y="4792557"/>
                  <a:ext cx="238068" cy="457691"/>
                </a:xfrm>
                <a:prstGeom prst="line">
                  <a:avLst/>
                </a:prstGeom>
                <a:ln w="38100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84" name="Hexagon 83"/>
                <p:cNvSpPr/>
                <p:nvPr/>
              </p:nvSpPr>
              <p:spPr>
                <a:xfrm>
                  <a:off x="5134756" y="5707939"/>
                  <a:ext cx="1061843" cy="915382"/>
                </a:xfrm>
                <a:prstGeom prst="hexagon">
                  <a:avLst/>
                </a:prstGeom>
                <a:noFill/>
                <a:ln w="38100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>
                    <a:solidFill>
                      <a:schemeClr val="bg1">
                        <a:lumMod val="75000"/>
                      </a:schemeClr>
                    </a:solidFill>
                  </a:endParaRPr>
                </a:p>
              </p:txBody>
            </p:sp>
            <p:sp>
              <p:nvSpPr>
                <p:cNvPr id="85" name="TextBox 84"/>
                <p:cNvSpPr txBox="1"/>
                <p:nvPr/>
              </p:nvSpPr>
              <p:spPr>
                <a:xfrm>
                  <a:off x="5277340" y="5569439"/>
                  <a:ext cx="288000" cy="288000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txBody>
                <a:bodyPr wrap="none" lIns="72000" tIns="0" rIns="72000" bIns="0" rtlCol="0" anchor="ctr">
                  <a:noAutofit/>
                </a:bodyPr>
                <a:lstStyle/>
                <a:p>
                  <a:pPr algn="ctr"/>
                  <a:r>
                    <a:rPr lang="en-CA" sz="2400" b="1" dirty="0">
                      <a:solidFill>
                        <a:schemeClr val="bg1">
                          <a:lumMod val="75000"/>
                        </a:schemeClr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O</a:t>
                  </a:r>
                </a:p>
              </p:txBody>
            </p:sp>
            <p:sp>
              <p:nvSpPr>
                <p:cNvPr id="86" name="TextBox 85"/>
                <p:cNvSpPr txBox="1"/>
                <p:nvPr/>
              </p:nvSpPr>
              <p:spPr>
                <a:xfrm>
                  <a:off x="6052599" y="5106248"/>
                  <a:ext cx="288000" cy="288000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txBody>
                <a:bodyPr wrap="none" lIns="72000" tIns="0" rIns="72000" bIns="0" rtlCol="0" anchor="ctr">
                  <a:noAutofit/>
                </a:bodyPr>
                <a:lstStyle/>
                <a:p>
                  <a:pPr algn="ctr"/>
                  <a:r>
                    <a:rPr lang="en-CA" sz="2400" b="1" dirty="0">
                      <a:solidFill>
                        <a:schemeClr val="bg1">
                          <a:lumMod val="75000"/>
                        </a:schemeClr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O</a:t>
                  </a:r>
                </a:p>
              </p:txBody>
            </p:sp>
            <p:cxnSp>
              <p:nvCxnSpPr>
                <p:cNvPr id="87" name="Straight Connector 86"/>
                <p:cNvCxnSpPr>
                  <a:cxnSpLocks/>
                </p:cNvCxnSpPr>
                <p:nvPr/>
              </p:nvCxnSpPr>
              <p:spPr>
                <a:xfrm flipH="1" flipV="1">
                  <a:off x="4896688" y="5709117"/>
                  <a:ext cx="238068" cy="457691"/>
                </a:xfrm>
                <a:prstGeom prst="line">
                  <a:avLst/>
                </a:prstGeom>
                <a:ln w="38100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88" name="TextBox 87"/>
                <p:cNvSpPr txBox="1"/>
                <p:nvPr/>
              </p:nvSpPr>
              <p:spPr>
                <a:xfrm>
                  <a:off x="4504745" y="5563939"/>
                  <a:ext cx="576000" cy="288000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txBody>
                <a:bodyPr wrap="none" lIns="72000" tIns="0" rIns="72000" bIns="0" rtlCol="0" anchor="ctr">
                  <a:noAutofit/>
                </a:bodyPr>
                <a:lstStyle/>
                <a:p>
                  <a:pPr algn="ctr"/>
                  <a:r>
                    <a:rPr lang="en-CA" sz="2400" b="1" dirty="0">
                      <a:solidFill>
                        <a:schemeClr val="bg1">
                          <a:lumMod val="75000"/>
                        </a:schemeClr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HO</a:t>
                  </a:r>
                </a:p>
              </p:txBody>
            </p:sp>
            <p:sp>
              <p:nvSpPr>
                <p:cNvPr id="89" name="Hexagon 88"/>
                <p:cNvSpPr/>
                <p:nvPr/>
              </p:nvSpPr>
              <p:spPr>
                <a:xfrm>
                  <a:off x="5713302" y="3882944"/>
                  <a:ext cx="1061843" cy="915382"/>
                </a:xfrm>
                <a:prstGeom prst="hexagon">
                  <a:avLst/>
                </a:prstGeom>
                <a:noFill/>
                <a:ln w="38100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>
                    <a:solidFill>
                      <a:schemeClr val="bg1">
                        <a:lumMod val="75000"/>
                      </a:schemeClr>
                    </a:solidFill>
                  </a:endParaRPr>
                </a:p>
              </p:txBody>
            </p:sp>
            <p:sp>
              <p:nvSpPr>
                <p:cNvPr id="90" name="TextBox 89"/>
                <p:cNvSpPr txBox="1"/>
                <p:nvPr/>
              </p:nvSpPr>
              <p:spPr>
                <a:xfrm>
                  <a:off x="5855886" y="3744444"/>
                  <a:ext cx="288000" cy="288000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txBody>
                <a:bodyPr wrap="none" lIns="72000" tIns="0" rIns="72000" bIns="0" rtlCol="0" anchor="ctr">
                  <a:noAutofit/>
                </a:bodyPr>
                <a:lstStyle/>
                <a:p>
                  <a:pPr algn="ctr"/>
                  <a:r>
                    <a:rPr lang="en-CA" sz="2400" b="1" dirty="0">
                      <a:solidFill>
                        <a:schemeClr val="bg1">
                          <a:lumMod val="75000"/>
                        </a:schemeClr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O</a:t>
                  </a:r>
                </a:p>
              </p:txBody>
            </p:sp>
            <p:cxnSp>
              <p:nvCxnSpPr>
                <p:cNvPr id="91" name="Straight Connector 90"/>
                <p:cNvCxnSpPr>
                  <a:cxnSpLocks/>
                </p:cNvCxnSpPr>
                <p:nvPr/>
              </p:nvCxnSpPr>
              <p:spPr>
                <a:xfrm flipH="1" flipV="1">
                  <a:off x="5475234" y="3884122"/>
                  <a:ext cx="238068" cy="457691"/>
                </a:xfrm>
                <a:prstGeom prst="line">
                  <a:avLst/>
                </a:prstGeom>
                <a:ln w="38100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92" name="TextBox 91"/>
                <p:cNvSpPr txBox="1"/>
                <p:nvPr/>
              </p:nvSpPr>
              <p:spPr>
                <a:xfrm>
                  <a:off x="5083291" y="3738944"/>
                  <a:ext cx="576000" cy="288000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txBody>
                <a:bodyPr wrap="none" lIns="72000" tIns="0" rIns="72000" bIns="0" rtlCol="0" anchor="ctr">
                  <a:noAutofit/>
                </a:bodyPr>
                <a:lstStyle/>
                <a:p>
                  <a:pPr algn="ctr"/>
                  <a:r>
                    <a:rPr lang="en-CA" sz="2400" b="1" dirty="0">
                      <a:solidFill>
                        <a:schemeClr val="bg1">
                          <a:lumMod val="75000"/>
                        </a:schemeClr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HO</a:t>
                  </a:r>
                </a:p>
              </p:txBody>
            </p:sp>
            <p:cxnSp>
              <p:nvCxnSpPr>
                <p:cNvPr id="93" name="Straight Connector 92"/>
                <p:cNvCxnSpPr>
                  <a:cxnSpLocks/>
                </p:cNvCxnSpPr>
                <p:nvPr/>
              </p:nvCxnSpPr>
              <p:spPr>
                <a:xfrm flipV="1">
                  <a:off x="5107921" y="6605799"/>
                  <a:ext cx="238068" cy="457691"/>
                </a:xfrm>
                <a:prstGeom prst="line">
                  <a:avLst/>
                </a:prstGeom>
                <a:ln w="38100"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94" name="Right Triangle 93"/>
                <p:cNvSpPr/>
                <p:nvPr/>
              </p:nvSpPr>
              <p:spPr>
                <a:xfrm rot="12923921">
                  <a:off x="5958778" y="5348867"/>
                  <a:ext cx="118752" cy="351388"/>
                </a:xfrm>
                <a:prstGeom prst="rtTriangle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>
                    <a:solidFill>
                      <a:schemeClr val="bg1">
                        <a:lumMod val="75000"/>
                      </a:schemeClr>
                    </a:solidFill>
                  </a:endParaRPr>
                </a:p>
              </p:txBody>
            </p:sp>
            <p:sp>
              <p:nvSpPr>
                <p:cNvPr id="95" name="Right Triangle 94"/>
                <p:cNvSpPr/>
                <p:nvPr/>
              </p:nvSpPr>
              <p:spPr>
                <a:xfrm rot="12923921">
                  <a:off x="6520048" y="3556888"/>
                  <a:ext cx="118752" cy="351388"/>
                </a:xfrm>
                <a:prstGeom prst="rtTriangle">
                  <a:avLst/>
                </a:prstGeom>
                <a:solidFill>
                  <a:schemeClr val="bg1">
                    <a:lumMod val="75000"/>
                  </a:schemeClr>
                </a:solidFill>
                <a:ln>
                  <a:solidFill>
                    <a:schemeClr val="bg1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>
                    <a:solidFill>
                      <a:schemeClr val="bg1">
                        <a:lumMod val="75000"/>
                      </a:schemeClr>
                    </a:solidFill>
                  </a:endParaRPr>
                </a:p>
              </p:txBody>
            </p:sp>
          </p:grpSp>
        </p:grpSp>
        <p:cxnSp>
          <p:nvCxnSpPr>
            <p:cNvPr id="96" name="Straight Connector 95"/>
            <p:cNvCxnSpPr>
              <a:cxnSpLocks/>
            </p:cNvCxnSpPr>
            <p:nvPr/>
          </p:nvCxnSpPr>
          <p:spPr>
            <a:xfrm flipH="1" flipV="1">
              <a:off x="10200228" y="-562239"/>
              <a:ext cx="238068" cy="457691"/>
            </a:xfrm>
            <a:prstGeom prst="line">
              <a:avLst/>
            </a:prstGeom>
            <a:ln w="3810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7" name="Hexagon 96"/>
            <p:cNvSpPr/>
            <p:nvPr/>
          </p:nvSpPr>
          <p:spPr>
            <a:xfrm>
              <a:off x="8825419" y="2157565"/>
              <a:ext cx="1061843" cy="915382"/>
            </a:xfrm>
            <a:prstGeom prst="hexagon">
              <a:avLst/>
            </a:prstGeom>
            <a:noFill/>
            <a:ln w="381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>
                <a:solidFill>
                  <a:schemeClr val="bg1">
                    <a:lumMod val="75000"/>
                  </a:schemeClr>
                </a:solidFill>
              </a:endParaRPr>
            </a:p>
          </p:txBody>
        </p:sp>
        <p:sp>
          <p:nvSpPr>
            <p:cNvPr id="98" name="TextBox 97"/>
            <p:cNvSpPr txBox="1"/>
            <p:nvPr/>
          </p:nvSpPr>
          <p:spPr>
            <a:xfrm>
              <a:off x="8968003" y="2019065"/>
              <a:ext cx="288000" cy="28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none" lIns="72000" tIns="0" rIns="72000" bIns="0" rtlCol="0" anchor="ctr">
              <a:noAutofit/>
            </a:bodyPr>
            <a:lstStyle/>
            <a:p>
              <a:pPr algn="ctr"/>
              <a:r>
                <a:rPr lang="en-CA" sz="2400" b="1" dirty="0">
                  <a:solidFill>
                    <a:schemeClr val="bg1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O</a:t>
              </a:r>
            </a:p>
          </p:txBody>
        </p:sp>
        <p:cxnSp>
          <p:nvCxnSpPr>
            <p:cNvPr id="99" name="Straight Connector 98"/>
            <p:cNvCxnSpPr>
              <a:cxnSpLocks/>
            </p:cNvCxnSpPr>
            <p:nvPr/>
          </p:nvCxnSpPr>
          <p:spPr>
            <a:xfrm flipH="1" flipV="1">
              <a:off x="8587351" y="2158743"/>
              <a:ext cx="238068" cy="457691"/>
            </a:xfrm>
            <a:prstGeom prst="line">
              <a:avLst/>
            </a:prstGeom>
            <a:ln w="3810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0" name="TextBox 99"/>
            <p:cNvSpPr txBox="1"/>
            <p:nvPr/>
          </p:nvSpPr>
          <p:spPr>
            <a:xfrm>
              <a:off x="8195408" y="2013565"/>
              <a:ext cx="576000" cy="28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none" lIns="72000" tIns="0" rIns="72000" bIns="0" rtlCol="0" anchor="ctr">
              <a:noAutofit/>
            </a:bodyPr>
            <a:lstStyle/>
            <a:p>
              <a:pPr algn="ctr"/>
              <a:r>
                <a:rPr lang="en-CA" sz="2400" b="1" dirty="0">
                  <a:solidFill>
                    <a:schemeClr val="bg1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HO</a:t>
              </a:r>
            </a:p>
          </p:txBody>
        </p:sp>
        <p:sp>
          <p:nvSpPr>
            <p:cNvPr id="101" name="Hexagon 100"/>
            <p:cNvSpPr/>
            <p:nvPr/>
          </p:nvSpPr>
          <p:spPr>
            <a:xfrm>
              <a:off x="9401419" y="345335"/>
              <a:ext cx="1061843" cy="915382"/>
            </a:xfrm>
            <a:prstGeom prst="hexagon">
              <a:avLst/>
            </a:prstGeom>
            <a:noFill/>
            <a:ln w="381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>
                <a:solidFill>
                  <a:schemeClr val="bg1">
                    <a:lumMod val="75000"/>
                  </a:schemeClr>
                </a:solidFill>
              </a:endParaRPr>
            </a:p>
          </p:txBody>
        </p:sp>
        <p:sp>
          <p:nvSpPr>
            <p:cNvPr id="102" name="TextBox 101"/>
            <p:cNvSpPr txBox="1"/>
            <p:nvPr/>
          </p:nvSpPr>
          <p:spPr>
            <a:xfrm>
              <a:off x="9544003" y="206835"/>
              <a:ext cx="288000" cy="28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none" lIns="72000" tIns="0" rIns="72000" bIns="0" rtlCol="0" anchor="ctr">
              <a:noAutofit/>
            </a:bodyPr>
            <a:lstStyle/>
            <a:p>
              <a:pPr algn="ctr"/>
              <a:r>
                <a:rPr lang="en-CA" sz="2400" b="1" dirty="0">
                  <a:solidFill>
                    <a:schemeClr val="bg1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O</a:t>
              </a:r>
            </a:p>
          </p:txBody>
        </p:sp>
        <p:sp>
          <p:nvSpPr>
            <p:cNvPr id="103" name="TextBox 102"/>
            <p:cNvSpPr txBox="1"/>
            <p:nvPr/>
          </p:nvSpPr>
          <p:spPr>
            <a:xfrm>
              <a:off x="10319262" y="-256356"/>
              <a:ext cx="288000" cy="28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none" lIns="72000" tIns="0" rIns="72000" bIns="0" rtlCol="0" anchor="ctr">
              <a:noAutofit/>
            </a:bodyPr>
            <a:lstStyle/>
            <a:p>
              <a:pPr algn="ctr"/>
              <a:r>
                <a:rPr lang="en-CA" sz="2400" b="1" dirty="0">
                  <a:solidFill>
                    <a:schemeClr val="bg1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O</a:t>
              </a:r>
            </a:p>
          </p:txBody>
        </p:sp>
        <p:cxnSp>
          <p:nvCxnSpPr>
            <p:cNvPr id="104" name="Straight Connector 103"/>
            <p:cNvCxnSpPr>
              <a:cxnSpLocks/>
            </p:cNvCxnSpPr>
            <p:nvPr/>
          </p:nvCxnSpPr>
          <p:spPr>
            <a:xfrm flipH="1" flipV="1">
              <a:off x="9163351" y="346513"/>
              <a:ext cx="238068" cy="457691"/>
            </a:xfrm>
            <a:prstGeom prst="line">
              <a:avLst/>
            </a:prstGeom>
            <a:ln w="3810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5" name="TextBox 104"/>
            <p:cNvSpPr txBox="1"/>
            <p:nvPr/>
          </p:nvSpPr>
          <p:spPr>
            <a:xfrm>
              <a:off x="8771408" y="201335"/>
              <a:ext cx="576000" cy="28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none" lIns="72000" tIns="0" rIns="72000" bIns="0" rtlCol="0" anchor="ctr">
              <a:noAutofit/>
            </a:bodyPr>
            <a:lstStyle/>
            <a:p>
              <a:pPr algn="ctr"/>
              <a:r>
                <a:rPr lang="en-CA" sz="2400" b="1" dirty="0">
                  <a:solidFill>
                    <a:schemeClr val="bg1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HO</a:t>
              </a:r>
            </a:p>
          </p:txBody>
        </p:sp>
        <p:sp>
          <p:nvSpPr>
            <p:cNvPr id="109" name="TextBox 108"/>
            <p:cNvSpPr txBox="1"/>
            <p:nvPr/>
          </p:nvSpPr>
          <p:spPr>
            <a:xfrm>
              <a:off x="9732898" y="1584128"/>
              <a:ext cx="288000" cy="28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none" lIns="72000" tIns="0" rIns="72000" bIns="0" rtlCol="0" anchor="ctr">
              <a:noAutofit/>
            </a:bodyPr>
            <a:lstStyle/>
            <a:p>
              <a:pPr algn="ctr"/>
              <a:r>
                <a:rPr lang="en-CA" sz="2400" b="1" dirty="0">
                  <a:solidFill>
                    <a:schemeClr val="bg1">
                      <a:lumMod val="75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O</a:t>
              </a:r>
            </a:p>
          </p:txBody>
        </p:sp>
        <p:sp>
          <p:nvSpPr>
            <p:cNvPr id="110" name="Right Triangle 109"/>
            <p:cNvSpPr/>
            <p:nvPr/>
          </p:nvSpPr>
          <p:spPr>
            <a:xfrm rot="12923921">
              <a:off x="9635367" y="1834857"/>
              <a:ext cx="118752" cy="351388"/>
            </a:xfrm>
            <a:prstGeom prst="rtTriangle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>
                <a:solidFill>
                  <a:schemeClr val="bg1">
                    <a:lumMod val="75000"/>
                  </a:schemeClr>
                </a:solidFill>
              </a:endParaRPr>
            </a:p>
          </p:txBody>
        </p:sp>
        <p:sp>
          <p:nvSpPr>
            <p:cNvPr id="111" name="Right Triangle 110"/>
            <p:cNvSpPr/>
            <p:nvPr/>
          </p:nvSpPr>
          <p:spPr>
            <a:xfrm rot="12923921">
              <a:off x="10226884" y="23840"/>
              <a:ext cx="118752" cy="351388"/>
            </a:xfrm>
            <a:prstGeom prst="rtTriangle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>
                <a:solidFill>
                  <a:schemeClr val="bg1">
                    <a:lumMod val="7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388061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autoRev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700000">
                                      <p:cBhvr>
                                        <p:cTn id="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700000">
                                      <p:cBhvr>
                                        <p:cTn id="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" presetID="42" presetClass="pat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91667E-6 4.44444E-6 L -1.23568 -0.03774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1784" y="-1898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42" presetClass="pat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91667E-6 4.44444E-6 L -1.23568 -0.03774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1784" y="-189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 animBg="1"/>
      <p:bldP spid="47" grpId="1" animBg="1"/>
      <p:bldP spid="48" grpId="0" animBg="1"/>
      <p:bldP spid="48" grpId="1" animBg="1"/>
      <p:bldP spid="52" grpId="0"/>
      <p:bldP spid="5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latin typeface="Arial Black" panose="020B0A04020102020204" pitchFamily="34" charset="0"/>
              </a:rPr>
              <a:t>Specificity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838200" y="1407893"/>
            <a:ext cx="6684128" cy="164892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CA" dirty="0" smtClean="0">
                <a:latin typeface="Arial" panose="020B0604020202020204" pitchFamily="34" charset="0"/>
                <a:cs typeface="Arial" panose="020B0604020202020204" pitchFamily="34" charset="0"/>
              </a:rPr>
              <a:t>Enzymes have something called an </a:t>
            </a:r>
            <a:r>
              <a:rPr lang="en-CA" i="1" dirty="0" smtClean="0">
                <a:latin typeface="Arial" panose="020B0604020202020204" pitchFamily="34" charset="0"/>
                <a:cs typeface="Arial" panose="020B0604020202020204" pitchFamily="34" charset="0"/>
              </a:rPr>
              <a:t>active site</a:t>
            </a:r>
            <a:r>
              <a:rPr lang="en-CA" dirty="0" smtClean="0">
                <a:latin typeface="Arial" panose="020B0604020202020204" pitchFamily="34" charset="0"/>
                <a:cs typeface="Arial" panose="020B0604020202020204" pitchFamily="34" charset="0"/>
              </a:rPr>
              <a:t>. Only the correct molecule(s) will fit!</a:t>
            </a:r>
            <a:endParaRPr lang="en-CA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7958314" y="2517946"/>
            <a:ext cx="2382270" cy="2382270"/>
            <a:chOff x="9768064" y="4245234"/>
            <a:chExt cx="2382270" cy="2382270"/>
          </a:xfrm>
        </p:grpSpPr>
        <p:sp>
          <p:nvSpPr>
            <p:cNvPr id="47" name="Block Arc 46"/>
            <p:cNvSpPr/>
            <p:nvPr/>
          </p:nvSpPr>
          <p:spPr>
            <a:xfrm rot="1800000">
              <a:off x="9768064" y="4245234"/>
              <a:ext cx="2382270" cy="2382270"/>
            </a:xfrm>
            <a:prstGeom prst="blockArc">
              <a:avLst>
                <a:gd name="adj1" fmla="val 10800000"/>
                <a:gd name="adj2" fmla="val 0"/>
                <a:gd name="adj3" fmla="val 49881"/>
              </a:avLst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>
                <a:solidFill>
                  <a:schemeClr val="tx1"/>
                </a:solidFill>
              </a:endParaRPr>
            </a:p>
          </p:txBody>
        </p:sp>
        <p:sp>
          <p:nvSpPr>
            <p:cNvPr id="48" name="Block Arc 47"/>
            <p:cNvSpPr/>
            <p:nvPr/>
          </p:nvSpPr>
          <p:spPr>
            <a:xfrm rot="9000000">
              <a:off x="9768064" y="4245234"/>
              <a:ext cx="2382270" cy="2382270"/>
            </a:xfrm>
            <a:prstGeom prst="blockArc">
              <a:avLst>
                <a:gd name="adj1" fmla="val 10800000"/>
                <a:gd name="adj2" fmla="val 0"/>
                <a:gd name="adj3" fmla="val 49881"/>
              </a:avLst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>
                <a:solidFill>
                  <a:schemeClr val="tx1"/>
                </a:solidFill>
              </a:endParaRPr>
            </a:p>
          </p:txBody>
        </p:sp>
      </p:grpSp>
      <p:sp>
        <p:nvSpPr>
          <p:cNvPr id="6" name="Isosceles Triangle 5"/>
          <p:cNvSpPr/>
          <p:nvPr/>
        </p:nvSpPr>
        <p:spPr>
          <a:xfrm rot="19800000">
            <a:off x="826558" y="2893841"/>
            <a:ext cx="1900450" cy="1586614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" name="Trapezoid 6"/>
          <p:cNvSpPr/>
          <p:nvPr/>
        </p:nvSpPr>
        <p:spPr>
          <a:xfrm rot="5400000">
            <a:off x="6949444" y="3408559"/>
            <a:ext cx="1822053" cy="614374"/>
          </a:xfrm>
          <a:prstGeom prst="trapezoid">
            <a:avLst>
              <a:gd name="adj" fmla="val 56041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0" name="Isosceles Triangle 49"/>
          <p:cNvSpPr/>
          <p:nvPr/>
        </p:nvSpPr>
        <p:spPr>
          <a:xfrm rot="19800000">
            <a:off x="7818420" y="3080003"/>
            <a:ext cx="1180663" cy="985691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1" name="Isosceles Triangle 50"/>
          <p:cNvSpPr/>
          <p:nvPr/>
        </p:nvSpPr>
        <p:spPr>
          <a:xfrm rot="19800000">
            <a:off x="2908138" y="4272087"/>
            <a:ext cx="1900450" cy="2128230"/>
          </a:xfrm>
          <a:prstGeom prst="triangle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4" name="Isosceles Triangle 53"/>
          <p:cNvSpPr/>
          <p:nvPr/>
        </p:nvSpPr>
        <p:spPr>
          <a:xfrm rot="19800000">
            <a:off x="3673251" y="2224899"/>
            <a:ext cx="1900450" cy="1058010"/>
          </a:xfrm>
          <a:prstGeom prst="triangl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6930774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autoRev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3.7037E-7 L 0.28203 0.13611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102" y="680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4000"/>
                            </p:stCondLst>
                            <p:childTnLst>
                              <p:par>
                                <p:cTn id="8" presetID="42" presetClass="path" presetSubtype="0" accel="50000" decel="50000" autoRev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75E-6 7.40741E-7 L 0.31172 -0.29537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586" y="-147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8000"/>
                            </p:stCondLst>
                            <p:childTnLst>
                              <p:par>
                                <p:cTn id="11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125E-6 0 L 0.5069 -0.02731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339" y="-136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0"/>
                            </p:stCondLst>
                            <p:childTnLst>
                              <p:par>
                                <p:cTn id="14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0"/>
                            </p:stCondLst>
                            <p:childTnLst>
                              <p:par>
                                <p:cTn id="21" presetID="42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45833E-6 3.33333E-6 L -0.41237 -0.07037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625" y="-3519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54167E-6 -3.33333E-6 L -0.50065 0.26991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039" y="1349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  <p:bldP spid="7" grpId="0" animBg="1"/>
      <p:bldP spid="7" grpId="1" animBg="1"/>
      <p:bldP spid="50" grpId="0" animBg="1"/>
      <p:bldP spid="50" grpId="1" animBg="1"/>
      <p:bldP spid="51" grpId="0" animBg="1"/>
      <p:bldP spid="5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>
                <a:latin typeface="Arial Black" panose="020B0A04020102020204" pitchFamily="34" charset="0"/>
              </a:rPr>
              <a:t>Today’s experiment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838200" y="1407893"/>
            <a:ext cx="10515600" cy="489405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CA" b="1" dirty="0">
                <a:latin typeface="Arial" panose="020B0604020202020204" pitchFamily="34" charset="0"/>
                <a:cs typeface="Arial" panose="020B0604020202020204" pitchFamily="34" charset="0"/>
              </a:rPr>
              <a:t>Background:</a:t>
            </a:r>
          </a:p>
          <a:p>
            <a:pPr marL="0" indent="0">
              <a:buNone/>
            </a:pPr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Bromelain is an enzyme (technically a family of enzymes) sold as a powder called “meat tenderizer”. It </a:t>
            </a:r>
            <a:r>
              <a:rPr lang="en-CA" dirty="0" smtClean="0">
                <a:latin typeface="Arial" panose="020B0604020202020204" pitchFamily="34" charset="0"/>
                <a:cs typeface="Arial" panose="020B0604020202020204" pitchFamily="34" charset="0"/>
              </a:rPr>
              <a:t>digests proteins</a:t>
            </a:r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indent="0">
              <a:buNone/>
            </a:pPr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Pineapples have a lot of bromelain.</a:t>
            </a:r>
          </a:p>
          <a:p>
            <a:pPr marL="0" indent="0">
              <a:buNone/>
            </a:pPr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Gelatin is mostly made of collagen, which is a protein</a:t>
            </a:r>
            <a:r>
              <a:rPr lang="en-CA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indent="0">
              <a:buNone/>
            </a:pPr>
            <a:endParaRPr lang="en-CA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CA" b="1" dirty="0">
                <a:latin typeface="Arial" panose="020B0604020202020204" pitchFamily="34" charset="0"/>
                <a:cs typeface="Arial" panose="020B0604020202020204" pitchFamily="34" charset="0"/>
              </a:rPr>
              <a:t>Question:</a:t>
            </a:r>
          </a:p>
          <a:p>
            <a:pPr marL="0" indent="0">
              <a:buNone/>
            </a:pPr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What will happen to gelatin in the presence of bromelain?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38200" y="3765484"/>
            <a:ext cx="97409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400" dirty="0" smtClean="0">
                <a:solidFill>
                  <a:srgbClr val="00B050"/>
                </a:solidFill>
              </a:rPr>
              <a:t>Fun fact: Collagen is the protein used in lip injections!</a:t>
            </a:r>
            <a:endParaRPr lang="en-CA" sz="24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27541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411</TotalTime>
  <Words>527</Words>
  <Application>Microsoft Office PowerPoint</Application>
  <PresentationFormat>Widescreen</PresentationFormat>
  <Paragraphs>99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9" baseType="lpstr">
      <vt:lpstr>Arial</vt:lpstr>
      <vt:lpstr>Arial Black</vt:lpstr>
      <vt:lpstr>Calibri</vt:lpstr>
      <vt:lpstr>Calibri Light</vt:lpstr>
      <vt:lpstr>MV Boli</vt:lpstr>
      <vt:lpstr>Palatino Linotype</vt:lpstr>
      <vt:lpstr>Office Theme</vt:lpstr>
      <vt:lpstr>Enzymes: “Tiny robots”?</vt:lpstr>
      <vt:lpstr>What is an enzyme?</vt:lpstr>
      <vt:lpstr>Tiny robots!</vt:lpstr>
      <vt:lpstr>What kinds of reactions?</vt:lpstr>
      <vt:lpstr>What is this enzyme doing?</vt:lpstr>
      <vt:lpstr>Amylase</vt:lpstr>
      <vt:lpstr>Specificity</vt:lpstr>
      <vt:lpstr>Specificity</vt:lpstr>
      <vt:lpstr>Today’s experiment</vt:lpstr>
      <vt:lpstr>Today’s experiment</vt:lpstr>
      <vt:lpstr>In your notebooks:</vt:lpstr>
      <vt:lpstr>Working together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Enzymes: Tiny robots?</dc:title>
  <dc:creator>Tom Hansen</dc:creator>
  <cp:lastModifiedBy>Tom Hansen</cp:lastModifiedBy>
  <cp:revision>59</cp:revision>
  <dcterms:created xsi:type="dcterms:W3CDTF">2017-03-28T00:24:25Z</dcterms:created>
  <dcterms:modified xsi:type="dcterms:W3CDTF">2017-03-28T16:14:07Z</dcterms:modified>
</cp:coreProperties>
</file>